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0"/>
  </p:notesMasterIdLst>
  <p:sldIdLst>
    <p:sldId id="358" r:id="rId2"/>
    <p:sldId id="359" r:id="rId3"/>
    <p:sldId id="360" r:id="rId4"/>
    <p:sldId id="361" r:id="rId5"/>
    <p:sldId id="362" r:id="rId6"/>
    <p:sldId id="363" r:id="rId7"/>
    <p:sldId id="364" r:id="rId8"/>
    <p:sldId id="365" r:id="rId9"/>
    <p:sldId id="366" r:id="rId10"/>
    <p:sldId id="367" r:id="rId11"/>
    <p:sldId id="368" r:id="rId12"/>
    <p:sldId id="369" r:id="rId13"/>
    <p:sldId id="370" r:id="rId14"/>
    <p:sldId id="371" r:id="rId15"/>
    <p:sldId id="372" r:id="rId16"/>
    <p:sldId id="373" r:id="rId17"/>
    <p:sldId id="374" r:id="rId18"/>
    <p:sldId id="395" r:id="rId19"/>
    <p:sldId id="375" r:id="rId20"/>
    <p:sldId id="376" r:id="rId21"/>
    <p:sldId id="377" r:id="rId22"/>
    <p:sldId id="378" r:id="rId23"/>
    <p:sldId id="380" r:id="rId24"/>
    <p:sldId id="381" r:id="rId25"/>
    <p:sldId id="382" r:id="rId26"/>
    <p:sldId id="383" r:id="rId27"/>
    <p:sldId id="379" r:id="rId28"/>
    <p:sldId id="384" r:id="rId29"/>
    <p:sldId id="385" r:id="rId30"/>
    <p:sldId id="386" r:id="rId31"/>
    <p:sldId id="387" r:id="rId32"/>
    <p:sldId id="389" r:id="rId33"/>
    <p:sldId id="390" r:id="rId34"/>
    <p:sldId id="391" r:id="rId35"/>
    <p:sldId id="392" r:id="rId36"/>
    <p:sldId id="393" r:id="rId37"/>
    <p:sldId id="394" r:id="rId38"/>
    <p:sldId id="326"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4" autoAdjust="0"/>
    <p:restoredTop sz="94660"/>
  </p:normalViewPr>
  <p:slideViewPr>
    <p:cSldViewPr snapToGrid="0">
      <p:cViewPr>
        <p:scale>
          <a:sx n="81" d="100"/>
          <a:sy n="81" d="100"/>
        </p:scale>
        <p:origin x="-78" y="1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1/31/2024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1/31/2024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1/31/2024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1/31/2024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1/31/2024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sr.wikipedia.org/wiki/%D0%94%D0%B0%D1%82%D0%BE%D1%82%D0%B5%D0%BA%D0%B0:Archive_of_the_Serbian_Academy_of_Sciences_and_Art_in_Belgrade.IMG_2003.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sr.wikipedia.org/wiki/%D0%94%D0%B0%D1%82%D0%BE%D1%82%D0%B5%D0%BA%D0%B0:05-photo-zoran-djordjevic.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sr.wikipedia.org/wiki/%D0%94%D0%B0%D1%82%D0%BE%D1%82%D0%B5%D0%BA%D0%B0:%C4%8Clanovi_Srpskog_lekarskog_dru%C5%A1tva_na_proslavi_25._godi%C5%A1njice_od_osnivanja.jp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sr.wikipedia.org/wiki/%D0%94%D0%B0%D1%82%D0%BE%D1%82%D0%B5%D0%BA%D0%B0:Proslava_50._godi%C5%A1njice_Srpskog_lekarskog_dru%C5%A1tva.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sr.wikipedia.org/wiki/%D0%94%D0%B0%D1%82%D0%BE%D1%82%D0%B5%D0%BA%D0%B0:Dom_Srpskog_lekarskog_dru%C5%A1tva.jp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54CB27-8239-4545-8E89-1C2718E32895}"/>
              </a:ext>
            </a:extLst>
          </p:cNvPr>
          <p:cNvSpPr>
            <a:spLocks noGrp="1"/>
          </p:cNvSpPr>
          <p:nvPr>
            <p:ph type="title"/>
          </p:nvPr>
        </p:nvSpPr>
        <p:spPr>
          <a:xfrm>
            <a:off x="1185674" y="860212"/>
            <a:ext cx="9601196" cy="1303867"/>
          </a:xfrm>
        </p:spPr>
        <p:txBody>
          <a:bodyPr>
            <a:normAutofit fontScale="90000"/>
          </a:bodyPr>
          <a:lstStyle/>
          <a:p>
            <a:r>
              <a:rPr lang="en-US" cap="all" dirty="0" smtClean="0">
                <a:solidFill>
                  <a:srgbClr val="000000"/>
                </a:solidFill>
                <a:latin typeface="Times New Roman" panose="02020603050405020304" pitchFamily="18" charset="0"/>
                <a:ea typeface="Times New Roman" panose="02020603050405020304" pitchFamily="18" charset="0"/>
              </a:rPr>
              <a:t>ESTABLISHMENT OF THE SERBIAN MEDICAL ASSOCIATION</a:t>
            </a:r>
            <a:endParaRPr lang="en-US" dirty="0"/>
          </a:p>
        </p:txBody>
      </p:sp>
    </p:spTree>
    <p:extLst>
      <p:ext uri="{BB962C8B-B14F-4D97-AF65-F5344CB8AC3E}">
        <p14:creationId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796834"/>
            <a:ext cx="9524998" cy="1489165"/>
          </a:xfrm>
        </p:spPr>
        <p:txBody>
          <a:bodyPr>
            <a:normAutofit fontScale="90000"/>
          </a:bodyPr>
          <a:lstStyle/>
          <a:p>
            <a:r>
              <a:rPr lang="en-US" dirty="0" smtClean="0">
                <a:solidFill>
                  <a:schemeClr val="tx1"/>
                </a:solidFill>
              </a:rPr>
              <a:t>The founders of the Serbian Medical Society at the first meeting of the society on June 22, 1872</a:t>
            </a:r>
            <a:endParaRPr lang="en-US" sz="3600" dirty="0">
              <a:solidFill>
                <a:schemeClr val="tx1"/>
              </a:solidFill>
            </a:endParaRPr>
          </a:p>
        </p:txBody>
      </p:sp>
      <p:pic>
        <p:nvPicPr>
          <p:cNvPr id="4" name="Content Placeholder 3" descr="https://upload.wikimedia.org/wikipedia/commons/thumb/f/f7/Archive_of_the_Serbian_Academy_of_Sciences_and_Art_in_Belgrade.IMG_2003.jpg/500px-Archive_of_the_Serbian_Academy_of_Sciences_and_Art_in_Belgrade.IMG_2003.jpg">
            <a:hlinkClick r:id="rId2"/>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82241" y="2557463"/>
            <a:ext cx="6900672" cy="3636073"/>
          </a:xfrm>
          <a:prstGeom prst="rect">
            <a:avLst/>
          </a:prstGeom>
          <a:noFill/>
          <a:ln>
            <a:noFill/>
          </a:ln>
        </p:spPr>
      </p:pic>
    </p:spTree>
    <p:extLst>
      <p:ext uri="{BB962C8B-B14F-4D97-AF65-F5344CB8AC3E}">
        <p14:creationId xmlns:p14="http://schemas.microsoft.com/office/powerpoint/2010/main" val="3119411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1"/>
                </a:solidFill>
              </a:rPr>
              <a:t>The first president was Dr. </a:t>
            </a:r>
            <a:r>
              <a:rPr lang="en-US" dirty="0" err="1" smtClean="0">
                <a:solidFill>
                  <a:schemeClr val="tx1"/>
                </a:solidFill>
              </a:rPr>
              <a:t>Aćim</a:t>
            </a:r>
            <a:r>
              <a:rPr lang="en-US" dirty="0" smtClean="0">
                <a:solidFill>
                  <a:schemeClr val="tx1"/>
                </a:solidFill>
              </a:rPr>
              <a:t> </a:t>
            </a:r>
            <a:r>
              <a:rPr lang="en-US" dirty="0" err="1" smtClean="0">
                <a:solidFill>
                  <a:schemeClr val="tx1"/>
                </a:solidFill>
              </a:rPr>
              <a:t>Medović</a:t>
            </a:r>
            <a:r>
              <a:rPr lang="en-US" dirty="0" smtClean="0">
                <a:solidFill>
                  <a:schemeClr val="tx1"/>
                </a:solidFill>
              </a:rPr>
              <a:t>, and the secretary was Dr. </a:t>
            </a:r>
            <a:r>
              <a:rPr lang="en-US" dirty="0" err="1" smtClean="0">
                <a:solidFill>
                  <a:schemeClr val="tx1"/>
                </a:solidFill>
              </a:rPr>
              <a:t>Vladan</a:t>
            </a:r>
            <a:r>
              <a:rPr lang="en-US" dirty="0" smtClean="0">
                <a:solidFill>
                  <a:schemeClr val="tx1"/>
                </a:solidFill>
              </a:rPr>
              <a:t> </a:t>
            </a:r>
            <a:r>
              <a:rPr lang="en-US" dirty="0" err="1" smtClean="0">
                <a:solidFill>
                  <a:schemeClr val="tx1"/>
                </a:solidFill>
              </a:rPr>
              <a:t>Đorđević</a:t>
            </a:r>
            <a:r>
              <a:rPr lang="en-US" dirty="0" smtClean="0">
                <a:solidFill>
                  <a:schemeClr val="tx1"/>
                </a:solidFill>
              </a:rPr>
              <a:t>. </a:t>
            </a:r>
          </a:p>
          <a:p>
            <a:r>
              <a:rPr lang="en-US" dirty="0" smtClean="0">
                <a:solidFill>
                  <a:schemeClr val="tx1"/>
                </a:solidFill>
              </a:rPr>
              <a:t>They brought together prominent doctors in Serbia and started the journal Serbian Archives of Medicine (1874).</a:t>
            </a:r>
            <a:endParaRPr lang="en-US" dirty="0">
              <a:solidFill>
                <a:schemeClr val="tx1"/>
              </a:solidFill>
            </a:endParaRPr>
          </a:p>
        </p:txBody>
      </p:sp>
    </p:spTree>
    <p:extLst>
      <p:ext uri="{BB962C8B-B14F-4D97-AF65-F5344CB8AC3E}">
        <p14:creationId xmlns:p14="http://schemas.microsoft.com/office/powerpoint/2010/main" val="1892296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5840" y="822959"/>
            <a:ext cx="10254343" cy="5264332"/>
          </a:xfrm>
        </p:spPr>
        <p:txBody>
          <a:bodyPr>
            <a:normAutofit lnSpcReduction="10000"/>
          </a:bodyPr>
          <a:lstStyle/>
          <a:p>
            <a:pPr algn="just"/>
            <a:r>
              <a:rPr lang="en-US" dirty="0" smtClean="0"/>
              <a:t>On August 5, 1872, the Serbian Medical Association officially started its regular work with nine regular, one honorary and 34 corresponding members from the interior, as well as "24 doctors from Slavic and other countries". at its sessions, start to engage in professional work related to medical, health and social conditions in the Serbian people.</a:t>
            </a:r>
          </a:p>
          <a:p>
            <a:pPr algn="just"/>
            <a:r>
              <a:rPr lang="en-US" dirty="0" smtClean="0"/>
              <a:t>Thus, from the very first moment, it will "... work especially on the statistics of diseases not only in Serbia, but also in the countries where the Serbian people live, to look for the causes of diseases, if they are in national and geographical characteristics, and to study the means which would most reliably remove those causes...". In this way, "... the Serbian Medical Association from the very beginning of its work became the Association of all Serbs, not only in Serbia but also outside these borders..." - as written by Dr. Vojislav </a:t>
            </a:r>
            <a:r>
              <a:rPr lang="en-US" dirty="0" err="1" smtClean="0"/>
              <a:t>Subotić</a:t>
            </a:r>
            <a:r>
              <a:rPr lang="en-US" dirty="0" smtClean="0"/>
              <a:t> (1922) in his "History Serbian Medical Association" issued on the occasion of the fiftieth anniversary of its existence and work.</a:t>
            </a:r>
            <a:endParaRPr lang="en-US" dirty="0"/>
          </a:p>
        </p:txBody>
      </p:sp>
    </p:spTree>
    <p:extLst>
      <p:ext uri="{BB962C8B-B14F-4D97-AF65-F5344CB8AC3E}">
        <p14:creationId xmlns:p14="http://schemas.microsoft.com/office/powerpoint/2010/main" val="2062248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1"/>
                </a:solidFill>
              </a:rPr>
              <a:t>The Serbian Medical Association (SMA) was the initiator of a series of preventive measures in the prevention of infectious diseases, it gave the initiative to establish a Fund to support poor doctors, their widows and orphans, etc.</a:t>
            </a:r>
          </a:p>
          <a:p>
            <a:r>
              <a:rPr lang="en-US" dirty="0" smtClean="0">
                <a:solidFill>
                  <a:schemeClr val="tx1"/>
                </a:solidFill>
              </a:rPr>
              <a:t>The Society also had great merit in establishing the Ministry of Health (1918), the Faculty of Medicine in Belgrade (1919), the Medical Chamber (1923) and the establishment of the Medical Home in Belgrade (1932).</a:t>
            </a:r>
            <a:endParaRPr lang="en-US" dirty="0">
              <a:solidFill>
                <a:schemeClr val="tx1"/>
              </a:solidFill>
            </a:endParaRPr>
          </a:p>
        </p:txBody>
      </p:sp>
    </p:spTree>
    <p:extLst>
      <p:ext uri="{BB962C8B-B14F-4D97-AF65-F5344CB8AC3E}">
        <p14:creationId xmlns:p14="http://schemas.microsoft.com/office/powerpoint/2010/main" val="2310806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1"/>
                </a:solidFill>
              </a:rPr>
              <a:t>During the Great War and the German occupation, the SAM did not work, but a part of its members actively or indirectly participated in these wars, on the front or in the background.</a:t>
            </a:r>
          </a:p>
          <a:p>
            <a:r>
              <a:rPr lang="en-US" dirty="0" smtClean="0">
                <a:solidFill>
                  <a:schemeClr val="tx1"/>
                </a:solidFill>
              </a:rPr>
              <a:t>After the end of World War II, SMS resumed work in early 1945. </a:t>
            </a:r>
          </a:p>
          <a:p>
            <a:r>
              <a:rPr lang="en-US" dirty="0" smtClean="0">
                <a:solidFill>
                  <a:schemeClr val="tx1"/>
                </a:solidFill>
              </a:rPr>
              <a:t>It received numerous endowments that formed the material base for its </a:t>
            </a:r>
            <a:r>
              <a:rPr lang="en-US" dirty="0" smtClean="0"/>
              <a:t>activity.</a:t>
            </a:r>
            <a:endParaRPr lang="en-US" dirty="0"/>
          </a:p>
        </p:txBody>
      </p:sp>
    </p:spTree>
    <p:extLst>
      <p:ext uri="{BB962C8B-B14F-4D97-AF65-F5344CB8AC3E}">
        <p14:creationId xmlns:p14="http://schemas.microsoft.com/office/powerpoint/2010/main" val="2228079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7647" y="901337"/>
            <a:ext cx="10554788" cy="5264332"/>
          </a:xfrm>
        </p:spPr>
        <p:txBody>
          <a:bodyPr>
            <a:normAutofit/>
          </a:bodyPr>
          <a:lstStyle/>
          <a:p>
            <a:pPr algn="just"/>
            <a:r>
              <a:rPr lang="en-US" dirty="0" smtClean="0"/>
              <a:t>When the Serbian Medical Association was founded, as a center for the professional training of doctors, the collection of many books, objects and pathological preparations got its full purpose. To this end, for the sake of a comprehensive overview of the phenomenon of collecting in the field of medicine and the possibility of checking and determining the influence that cultural and scientific patterns transferred from Western European countries to Serbia had in this regard, the need to establish the Museum of the Serbian Medical Association in Belgrade was increasingly imposed, which would unite the collections of the Museum of Rarities and the Collection of SMS preparations.</a:t>
            </a:r>
          </a:p>
          <a:p>
            <a:pPr algn="just"/>
            <a:r>
              <a:rPr lang="en-US" dirty="0" smtClean="0"/>
              <a:t>The purpose of its founding was to first establish a modern museum institution, and then a specialized museum institution, which would precede the organization of academic education in the field of medicine, through preserved and studied collection items related to treatment and health preservation.</a:t>
            </a:r>
            <a:endParaRPr lang="en-US" dirty="0"/>
          </a:p>
        </p:txBody>
      </p:sp>
    </p:spTree>
    <p:extLst>
      <p:ext uri="{BB962C8B-B14F-4D97-AF65-F5344CB8AC3E}">
        <p14:creationId xmlns:p14="http://schemas.microsoft.com/office/powerpoint/2010/main" val="2821203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To date, the motives, historical circumstances, and then the cultural, social, scientific and political influences that framed the creation and development of the medical collections and the Museum of the Serbian Medical Society, starting with the first museum - the Museum of Rarities in Belgrade (1844), through the collections and museums that were then created as an expression of various needs such as medical education, health education of the people and preservation and presentation of the national cultural and scientific heritage in the field of medicine, and presented in numerous studies.</a:t>
            </a:r>
            <a:endParaRPr lang="en-US" dirty="0"/>
          </a:p>
        </p:txBody>
      </p:sp>
    </p:spTree>
    <p:extLst>
      <p:ext uri="{BB962C8B-B14F-4D97-AF65-F5344CB8AC3E}">
        <p14:creationId xmlns:p14="http://schemas.microsoft.com/office/powerpoint/2010/main" val="2413330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solidFill>
                  <a:schemeClr val="tx1"/>
                </a:solidFill>
              </a:rPr>
              <a:t>Today, the Serbian Medical Association (SMA) is located in the building of the First Municipal Hospital in Belgrade, at 19 George Washington Street. Academy SMA, publishes professional journals: </a:t>
            </a:r>
            <a:r>
              <a:rPr lang="sr-Latn-RS" dirty="0" smtClean="0">
                <a:solidFill>
                  <a:schemeClr val="tx1"/>
                </a:solidFill>
              </a:rPr>
              <a:t>Doctor</a:t>
            </a:r>
            <a:r>
              <a:rPr lang="en-US" dirty="0" smtClean="0">
                <a:solidFill>
                  <a:schemeClr val="tx1"/>
                </a:solidFill>
              </a:rPr>
              <a:t>, Serbian Archive and </a:t>
            </a:r>
            <a:r>
              <a:rPr lang="en-US" dirty="0" err="1" smtClean="0">
                <a:solidFill>
                  <a:schemeClr val="tx1"/>
                </a:solidFill>
              </a:rPr>
              <a:t>Stomatological</a:t>
            </a:r>
            <a:r>
              <a:rPr lang="en-US" dirty="0" smtClean="0">
                <a:solidFill>
                  <a:schemeClr val="tx1"/>
                </a:solidFill>
              </a:rPr>
              <a:t> Gazette of Serbia. The feast day of the Society is St. George's Day. The president of the Serbian Medical Association is </a:t>
            </a:r>
            <a:r>
              <a:rPr lang="en-US" dirty="0" err="1" smtClean="0">
                <a:solidFill>
                  <a:schemeClr val="tx1"/>
                </a:solidFill>
              </a:rPr>
              <a:t>prof</a:t>
            </a:r>
            <a:r>
              <a:rPr lang="en-US" dirty="0" smtClean="0">
                <a:solidFill>
                  <a:schemeClr val="tx1"/>
                </a:solidFill>
              </a:rPr>
              <a:t>. Dr. </a:t>
            </a:r>
            <a:r>
              <a:rPr lang="en-US" dirty="0" err="1" smtClean="0">
                <a:solidFill>
                  <a:schemeClr val="tx1"/>
                </a:solidFill>
              </a:rPr>
              <a:t>Radoje</a:t>
            </a:r>
            <a:r>
              <a:rPr lang="en-US" dirty="0" smtClean="0">
                <a:solidFill>
                  <a:schemeClr val="tx1"/>
                </a:solidFill>
              </a:rPr>
              <a:t> B. </a:t>
            </a:r>
            <a:r>
              <a:rPr lang="sr-Latn-RS" dirty="0" smtClean="0">
                <a:solidFill>
                  <a:schemeClr val="tx1"/>
                </a:solidFill>
              </a:rPr>
              <a:t>Čolović.</a:t>
            </a:r>
            <a:endParaRPr lang="en-US" dirty="0">
              <a:solidFill>
                <a:schemeClr val="tx1"/>
              </a:solidFill>
            </a:endParaRPr>
          </a:p>
        </p:txBody>
      </p:sp>
    </p:spTree>
    <p:extLst>
      <p:ext uri="{BB962C8B-B14F-4D97-AF65-F5344CB8AC3E}">
        <p14:creationId xmlns:p14="http://schemas.microsoft.com/office/powerpoint/2010/main" val="944832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Serbian archive for all medicine</a:t>
            </a:r>
            <a:endParaRPr lang="en-US" dirty="0"/>
          </a:p>
        </p:txBody>
      </p:sp>
      <p:sp>
        <p:nvSpPr>
          <p:cNvPr id="3" name="Content Placeholder 2"/>
          <p:cNvSpPr>
            <a:spLocks noGrp="1"/>
          </p:cNvSpPr>
          <p:nvPr>
            <p:ph idx="1"/>
          </p:nvPr>
        </p:nvSpPr>
        <p:spPr/>
        <p:txBody>
          <a:bodyPr>
            <a:normAutofit/>
          </a:bodyPr>
          <a:lstStyle/>
          <a:p>
            <a:pPr algn="just"/>
            <a:r>
              <a:rPr lang="en-US" dirty="0" smtClean="0">
                <a:solidFill>
                  <a:schemeClr val="tx1"/>
                </a:solidFill>
              </a:rPr>
              <a:t>The Serbian Archive for All Medicine is the oldest Serbian professional journal and one of the oldest in Europe.</a:t>
            </a:r>
            <a:endParaRPr lang="sr-Latn-RS" dirty="0" smtClean="0">
              <a:solidFill>
                <a:schemeClr val="tx1"/>
              </a:solidFill>
            </a:endParaRPr>
          </a:p>
          <a:p>
            <a:pPr algn="just"/>
            <a:r>
              <a:rPr lang="en-US" dirty="0" smtClean="0">
                <a:solidFill>
                  <a:schemeClr val="tx1"/>
                </a:solidFill>
              </a:rPr>
              <a:t>It was first published in 1874, two years after the founding </a:t>
            </a:r>
            <a:r>
              <a:rPr lang="en-US" dirty="0" smtClean="0"/>
              <a:t>of the Serbian Medical Society.</a:t>
            </a:r>
            <a:endParaRPr lang="sr-Latn-RS" dirty="0" smtClean="0"/>
          </a:p>
          <a:p>
            <a:pPr algn="just"/>
            <a:r>
              <a:rPr lang="en-US" dirty="0" smtClean="0"/>
              <a:t>The journal is in the Medline database of the National Library of Medicine (United States of America), which is of great importance for all doctors who publish works in this journal and have a desire to assert themselves in the field of medical science and practice in Serbia and beyond.</a:t>
            </a:r>
            <a:endParaRPr lang="en-US" dirty="0"/>
          </a:p>
        </p:txBody>
      </p:sp>
    </p:spTree>
    <p:extLst>
      <p:ext uri="{BB962C8B-B14F-4D97-AF65-F5344CB8AC3E}">
        <p14:creationId xmlns:p14="http://schemas.microsoft.com/office/powerpoint/2010/main" val="2875524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Society of Doctors of </a:t>
            </a:r>
            <a:r>
              <a:rPr lang="en-US" b="1" dirty="0" err="1" smtClean="0"/>
              <a:t>Vojvodina</a:t>
            </a:r>
            <a:endParaRPr lang="en-US" dirty="0"/>
          </a:p>
        </p:txBody>
      </p:sp>
      <p:sp>
        <p:nvSpPr>
          <p:cNvPr id="3" name="Content Placeholder 2"/>
          <p:cNvSpPr>
            <a:spLocks noGrp="1"/>
          </p:cNvSpPr>
          <p:nvPr>
            <p:ph idx="1"/>
          </p:nvPr>
        </p:nvSpPr>
        <p:spPr/>
        <p:txBody>
          <a:bodyPr>
            <a:normAutofit fontScale="92500"/>
          </a:bodyPr>
          <a:lstStyle/>
          <a:p>
            <a:pPr algn="just"/>
            <a:r>
              <a:rPr lang="en-US" dirty="0" smtClean="0"/>
              <a:t>At the founding assembly in Belgrade, in 1919, the Association of Doctors of </a:t>
            </a:r>
            <a:r>
              <a:rPr lang="en-US" dirty="0" smtClean="0">
                <a:solidFill>
                  <a:schemeClr val="tx1"/>
                </a:solidFill>
              </a:rPr>
              <a:t>Banat, </a:t>
            </a:r>
            <a:r>
              <a:rPr lang="en-US" dirty="0" err="1" smtClean="0">
                <a:solidFill>
                  <a:schemeClr val="tx1"/>
                </a:solidFill>
              </a:rPr>
              <a:t>Bačka</a:t>
            </a:r>
            <a:r>
              <a:rPr lang="en-US" dirty="0" smtClean="0">
                <a:solidFill>
                  <a:schemeClr val="tx1"/>
                </a:solidFill>
              </a:rPr>
              <a:t> and </a:t>
            </a:r>
            <a:r>
              <a:rPr lang="en-US" dirty="0" err="1" smtClean="0">
                <a:solidFill>
                  <a:schemeClr val="tx1"/>
                </a:solidFill>
              </a:rPr>
              <a:t>Baranja</a:t>
            </a:r>
            <a:r>
              <a:rPr lang="en-US" dirty="0" smtClean="0">
                <a:solidFill>
                  <a:schemeClr val="tx1"/>
                </a:solidFill>
              </a:rPr>
              <a:t> </a:t>
            </a:r>
            <a:r>
              <a:rPr lang="en-US" dirty="0" smtClean="0"/>
              <a:t>(</a:t>
            </a:r>
            <a:r>
              <a:rPr lang="en-US" dirty="0" err="1" smtClean="0"/>
              <a:t>Srem</a:t>
            </a:r>
            <a:r>
              <a:rPr lang="en-US" dirty="0" smtClean="0"/>
              <a:t> was part of Croatia and Slavonia) was founded within the Serbian Medical Association. The first president was Dr. Lazar </a:t>
            </a:r>
            <a:r>
              <a:rPr lang="en-US" dirty="0" err="1" smtClean="0"/>
              <a:t>Marković</a:t>
            </a:r>
            <a:r>
              <a:rPr lang="en-US" dirty="0" smtClean="0"/>
              <a:t>. After a number of years of work under different names, in 1990 the Association was registered as "Serbian Association of Physicians - Association of Physicians of </a:t>
            </a:r>
            <a:r>
              <a:rPr lang="en-US" dirty="0" err="1" smtClean="0"/>
              <a:t>Vojvodina</a:t>
            </a:r>
            <a:r>
              <a:rPr lang="en-US" dirty="0" smtClean="0"/>
              <a:t>", and in 2002 as "Association of Physicians of </a:t>
            </a:r>
            <a:r>
              <a:rPr lang="en-US" dirty="0" err="1" smtClean="0"/>
              <a:t>Vojvodina</a:t>
            </a:r>
            <a:r>
              <a:rPr lang="en-US" dirty="0" smtClean="0"/>
              <a:t> of the Serbian Association of Physicians", under which name it still functions today</a:t>
            </a:r>
            <a:r>
              <a:rPr lang="sr-Latn-RS" dirty="0" smtClean="0"/>
              <a:t>, </a:t>
            </a:r>
            <a:r>
              <a:rPr lang="en-US" dirty="0" smtClean="0"/>
              <a:t>in relation to branches in </a:t>
            </a:r>
            <a:r>
              <a:rPr lang="en-US" dirty="0" err="1" smtClean="0"/>
              <a:t>Vojvodina</a:t>
            </a:r>
            <a:r>
              <a:rPr lang="en-US" dirty="0" smtClean="0"/>
              <a:t> (19), as well as in relation to the Serbian Medical Association The president of the </a:t>
            </a:r>
            <a:r>
              <a:rPr lang="en-US" dirty="0" err="1" smtClean="0"/>
              <a:t>Vojvodina</a:t>
            </a:r>
            <a:r>
              <a:rPr lang="en-US" dirty="0" smtClean="0"/>
              <a:t> Medical Association is Prof. Dr. </a:t>
            </a:r>
            <a:r>
              <a:rPr lang="en-US" dirty="0" err="1" smtClean="0"/>
              <a:t>Dragan</a:t>
            </a:r>
            <a:r>
              <a:rPr lang="en-US" dirty="0" smtClean="0"/>
              <a:t> </a:t>
            </a:r>
            <a:r>
              <a:rPr lang="en-US" dirty="0" err="1" smtClean="0"/>
              <a:t>Dankuc</a:t>
            </a:r>
            <a:r>
              <a:rPr lang="en-US" dirty="0" smtClean="0"/>
              <a:t>.</a:t>
            </a:r>
            <a:endParaRPr lang="en-US" dirty="0"/>
          </a:p>
        </p:txBody>
      </p:sp>
    </p:spTree>
    <p:extLst>
      <p:ext uri="{BB962C8B-B14F-4D97-AF65-F5344CB8AC3E}">
        <p14:creationId xmlns:p14="http://schemas.microsoft.com/office/powerpoint/2010/main" val="398980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b="1" dirty="0" smtClean="0">
                <a:solidFill>
                  <a:schemeClr val="tx1"/>
                </a:solidFill>
              </a:rPr>
              <a:t>The Serbian Medical Association </a:t>
            </a:r>
            <a:r>
              <a:rPr lang="en-US" dirty="0" smtClean="0">
                <a:solidFill>
                  <a:schemeClr val="tx1"/>
                </a:solidFill>
              </a:rPr>
              <a:t>was founded on April 22, 1872 (according to the old calendar) in Belgrade, on the initiative of Dr. </a:t>
            </a:r>
            <a:r>
              <a:rPr lang="en-US" dirty="0" err="1" smtClean="0">
                <a:solidFill>
                  <a:schemeClr val="tx1"/>
                </a:solidFill>
              </a:rPr>
              <a:t>Vladan</a:t>
            </a:r>
            <a:r>
              <a:rPr lang="en-US" dirty="0" smtClean="0">
                <a:solidFill>
                  <a:schemeClr val="tx1"/>
                </a:solidFill>
              </a:rPr>
              <a:t> </a:t>
            </a:r>
            <a:r>
              <a:rPr lang="en-US" dirty="0" err="1" smtClean="0">
                <a:solidFill>
                  <a:schemeClr val="tx1"/>
                </a:solidFill>
              </a:rPr>
              <a:t>Đorđević</a:t>
            </a:r>
            <a:r>
              <a:rPr lang="en-US" dirty="0" smtClean="0">
                <a:solidFill>
                  <a:schemeClr val="tx1"/>
                </a:solidFill>
              </a:rPr>
              <a:t>, and its rules were approved by the Ministry of Education and Church Affairs on July 17, 1874.</a:t>
            </a:r>
            <a:endParaRPr lang="en-US" dirty="0">
              <a:solidFill>
                <a:schemeClr val="tx1"/>
              </a:solidFill>
            </a:endParaRPr>
          </a:p>
        </p:txBody>
      </p:sp>
    </p:spTree>
    <p:extLst>
      <p:ext uri="{BB962C8B-B14F-4D97-AF65-F5344CB8AC3E}">
        <p14:creationId xmlns:p14="http://schemas.microsoft.com/office/powerpoint/2010/main" val="38360907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Society of Doctors of Kosovo and </a:t>
            </a:r>
            <a:r>
              <a:rPr lang="en-US" b="1" dirty="0" err="1" smtClean="0"/>
              <a:t>Metohija</a:t>
            </a:r>
            <a:endParaRPr lang="en-US" dirty="0"/>
          </a:p>
        </p:txBody>
      </p:sp>
      <p:sp>
        <p:nvSpPr>
          <p:cNvPr id="3" name="Content Placeholder 2"/>
          <p:cNvSpPr>
            <a:spLocks noGrp="1"/>
          </p:cNvSpPr>
          <p:nvPr>
            <p:ph idx="1"/>
          </p:nvPr>
        </p:nvSpPr>
        <p:spPr/>
        <p:txBody>
          <a:bodyPr/>
          <a:lstStyle/>
          <a:p>
            <a:pPr algn="just"/>
            <a:r>
              <a:rPr lang="en-US" dirty="0" smtClean="0"/>
              <a:t>Due to the unilateral secession of Kosovo and </a:t>
            </a:r>
            <a:r>
              <a:rPr lang="en-US" dirty="0" err="1" smtClean="0"/>
              <a:t>Metohija</a:t>
            </a:r>
            <a:r>
              <a:rPr lang="en-US" dirty="0" smtClean="0"/>
              <a:t> from the state of Serbia, the members of the SLD are employed doctors working in health institutions that are part of the health care system of the Republic of Serbia, as well as employees at the Faculty of Medicine of the University of </a:t>
            </a:r>
            <a:r>
              <a:rPr lang="en-US" dirty="0" err="1" smtClean="0"/>
              <a:t>Pristina</a:t>
            </a:r>
            <a:r>
              <a:rPr lang="en-US" dirty="0" smtClean="0"/>
              <a:t> based in </a:t>
            </a:r>
            <a:r>
              <a:rPr lang="en-US" dirty="0" err="1" smtClean="0"/>
              <a:t>Kosovska</a:t>
            </a:r>
            <a:r>
              <a:rPr lang="en-US" dirty="0" smtClean="0"/>
              <a:t> </a:t>
            </a:r>
            <a:r>
              <a:rPr lang="en-US" dirty="0" err="1" smtClean="0"/>
              <a:t>Mitrovica</a:t>
            </a:r>
            <a:r>
              <a:rPr lang="en-US" dirty="0" smtClean="0"/>
              <a:t>. The president of the Association of Doctors of </a:t>
            </a:r>
            <a:r>
              <a:rPr lang="en-US" dirty="0" err="1" smtClean="0"/>
              <a:t>KiM</a:t>
            </a:r>
            <a:r>
              <a:rPr lang="en-US" dirty="0" smtClean="0"/>
              <a:t> is </a:t>
            </a:r>
            <a:r>
              <a:rPr lang="en-US" dirty="0" err="1" smtClean="0"/>
              <a:t>prof</a:t>
            </a:r>
            <a:r>
              <a:rPr lang="en-US" dirty="0" smtClean="0"/>
              <a:t>. Dr. </a:t>
            </a:r>
            <a:r>
              <a:rPr lang="en-US" dirty="0" err="1" smtClean="0"/>
              <a:t>Tatjana</a:t>
            </a:r>
            <a:r>
              <a:rPr lang="en-US" dirty="0" smtClean="0"/>
              <a:t> </a:t>
            </a:r>
            <a:r>
              <a:rPr lang="en-US" dirty="0" err="1" smtClean="0"/>
              <a:t>Novaković</a:t>
            </a:r>
            <a:r>
              <a:rPr lang="en-US" dirty="0" smtClean="0"/>
              <a:t>.</a:t>
            </a:r>
            <a:endParaRPr lang="en-US" dirty="0"/>
          </a:p>
        </p:txBody>
      </p:sp>
    </p:spTree>
    <p:extLst>
      <p:ext uri="{BB962C8B-B14F-4D97-AF65-F5344CB8AC3E}">
        <p14:creationId xmlns:p14="http://schemas.microsoft.com/office/powerpoint/2010/main" val="6634293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Museum of the Society</a:t>
            </a:r>
            <a:endParaRPr lang="en-US" dirty="0"/>
          </a:p>
        </p:txBody>
      </p:sp>
      <p:sp>
        <p:nvSpPr>
          <p:cNvPr id="3" name="Content Placeholder 2"/>
          <p:cNvSpPr>
            <a:spLocks noGrp="1"/>
          </p:cNvSpPr>
          <p:nvPr>
            <p:ph idx="1"/>
          </p:nvPr>
        </p:nvSpPr>
        <p:spPr/>
        <p:txBody>
          <a:bodyPr/>
          <a:lstStyle/>
          <a:p>
            <a:pPr algn="just"/>
            <a:r>
              <a:rPr lang="en-US" dirty="0" smtClean="0">
                <a:solidFill>
                  <a:schemeClr val="tx1"/>
                </a:solidFill>
              </a:rPr>
              <a:t>The Museum of the Serbian Medical Society was founded in 1955 on the initiative of </a:t>
            </a:r>
            <a:r>
              <a:rPr lang="en-US" dirty="0" err="1" smtClean="0">
                <a:solidFill>
                  <a:schemeClr val="tx1"/>
                </a:solidFill>
              </a:rPr>
              <a:t>prof</a:t>
            </a:r>
            <a:r>
              <a:rPr lang="en-US" dirty="0" smtClean="0">
                <a:solidFill>
                  <a:schemeClr val="tx1"/>
                </a:solidFill>
              </a:rPr>
              <a:t>. Dr. Vladimir </a:t>
            </a:r>
            <a:r>
              <a:rPr lang="en-US" dirty="0" err="1" smtClean="0">
                <a:solidFill>
                  <a:schemeClr val="tx1"/>
                </a:solidFill>
              </a:rPr>
              <a:t>Stanojević</a:t>
            </a:r>
            <a:r>
              <a:rPr lang="en-US" dirty="0" smtClean="0">
                <a:solidFill>
                  <a:schemeClr val="tx1"/>
                </a:solidFill>
              </a:rPr>
              <a:t>, our famous doctor and medical historian. The establishment of the Museum continued the tradition of collecting and preserving medical objects in the Serbian Medical Society, which dates back to 1872. Since 2007, the Museum of the Serbian Medical Society has been part of the Museum of Science and Technology.</a:t>
            </a:r>
            <a:endParaRPr lang="en-US" dirty="0">
              <a:solidFill>
                <a:schemeClr val="tx1"/>
              </a:solidFill>
            </a:endParaRPr>
          </a:p>
        </p:txBody>
      </p:sp>
    </p:spTree>
    <p:extLst>
      <p:ext uri="{BB962C8B-B14F-4D97-AF65-F5344CB8AC3E}">
        <p14:creationId xmlns:p14="http://schemas.microsoft.com/office/powerpoint/2010/main" val="11426118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SMA Museum</a:t>
            </a:r>
            <a:endParaRPr lang="en-US" dirty="0"/>
          </a:p>
        </p:txBody>
      </p:sp>
      <p:pic>
        <p:nvPicPr>
          <p:cNvPr id="4" name="Content Placeholder 3" descr="https://upload.wikimedia.org/wikipedia/sr/thumb/3/3c/05-photo-zoran-djordjevic.JPG/500px-05-photo-zoran-djordjevic.JPG">
            <a:hlinkClick r:id="rId2"/>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714750" y="2630488"/>
            <a:ext cx="4762500" cy="3171825"/>
          </a:xfrm>
          <a:prstGeom prst="rect">
            <a:avLst/>
          </a:prstGeom>
          <a:noFill/>
          <a:ln>
            <a:noFill/>
          </a:ln>
        </p:spPr>
      </p:pic>
    </p:spTree>
    <p:extLst>
      <p:ext uri="{BB962C8B-B14F-4D97-AF65-F5344CB8AC3E}">
        <p14:creationId xmlns:p14="http://schemas.microsoft.com/office/powerpoint/2010/main" val="136854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fontAlgn="t"/>
            <a:r>
              <a:rPr lang="en-US" sz="2800" b="1" dirty="0" smtClean="0"/>
              <a:t>Members of the Serbian Medical Association at the celebration of the 25th anniversary of its establishment</a:t>
            </a:r>
            <a:endParaRPr lang="en-US" sz="2800" dirty="0"/>
          </a:p>
        </p:txBody>
      </p:sp>
      <p:pic>
        <p:nvPicPr>
          <p:cNvPr id="4" name="Content Placeholder 3" descr="Чланови Српског лекарског друштва на прослави 25. годишњице од оснивања">
            <a:hlinkClick r:id="rId2" tooltip="&quot;Чланови Српског лекарског друштва на прослави 25. годишњице од оснивања&quo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35808" y="2645664"/>
            <a:ext cx="5852159" cy="3450336"/>
          </a:xfrm>
          <a:prstGeom prst="rect">
            <a:avLst/>
          </a:prstGeom>
          <a:noFill/>
          <a:ln>
            <a:noFill/>
          </a:ln>
        </p:spPr>
      </p:pic>
    </p:spTree>
    <p:extLst>
      <p:ext uri="{BB962C8B-B14F-4D97-AF65-F5344CB8AC3E}">
        <p14:creationId xmlns:p14="http://schemas.microsoft.com/office/powerpoint/2010/main" val="4210827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4662" y="1071154"/>
            <a:ext cx="9511935" cy="992776"/>
          </a:xfrm>
        </p:spPr>
        <p:txBody>
          <a:bodyPr>
            <a:normAutofit fontScale="90000"/>
          </a:bodyPr>
          <a:lstStyle/>
          <a:p>
            <a:r>
              <a:rPr lang="en-US" dirty="0" smtClean="0"/>
              <a:t>Members of the Serbian Medical Society - participants of the first meeting after the end of the First World War</a:t>
            </a:r>
            <a:endParaRPr lang="en-US" sz="3100" dirty="0"/>
          </a:p>
        </p:txBody>
      </p:sp>
      <p:pic>
        <p:nvPicPr>
          <p:cNvPr id="4" name="Content Placeholder 3" descr="Чланови Српског лекарског друштва – учесници првог састанка по завршетку Првог светског рата"/>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82112" y="2621280"/>
            <a:ext cx="6144768" cy="3474720"/>
          </a:xfrm>
          <a:prstGeom prst="rect">
            <a:avLst/>
          </a:prstGeom>
          <a:noFill/>
          <a:ln>
            <a:noFill/>
          </a:ln>
        </p:spPr>
      </p:pic>
    </p:spTree>
    <p:extLst>
      <p:ext uri="{BB962C8B-B14F-4D97-AF65-F5344CB8AC3E}">
        <p14:creationId xmlns:p14="http://schemas.microsoft.com/office/powerpoint/2010/main" val="495268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Celebration of the 50th anniversary of the Serbian Medical Society</a:t>
            </a:r>
            <a:endParaRPr lang="en-US" dirty="0"/>
          </a:p>
        </p:txBody>
      </p:sp>
      <p:pic>
        <p:nvPicPr>
          <p:cNvPr id="4" name="Content Placeholder 3" descr="Прослава 50. годишњице Српског лекарског друштва">
            <a:hlinkClick r:id="rId2" tooltip="&quot;Прослава 50. годишњице Српског лекарског друштва&quo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52825" y="2787650"/>
            <a:ext cx="5086350" cy="2857500"/>
          </a:xfrm>
          <a:prstGeom prst="rect">
            <a:avLst/>
          </a:prstGeom>
          <a:noFill/>
          <a:ln>
            <a:noFill/>
          </a:ln>
        </p:spPr>
      </p:pic>
    </p:spTree>
    <p:extLst>
      <p:ext uri="{BB962C8B-B14F-4D97-AF65-F5344CB8AC3E}">
        <p14:creationId xmlns:p14="http://schemas.microsoft.com/office/powerpoint/2010/main" val="6549504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Home of the Serbian Medical Society</a:t>
            </a:r>
            <a:endParaRPr lang="en-US" dirty="0"/>
          </a:p>
        </p:txBody>
      </p:sp>
      <p:pic>
        <p:nvPicPr>
          <p:cNvPr id="4" name="Content Placeholder 3" descr="Дом Српског лекарског друштва">
            <a:hlinkClick r:id="rId2" tooltip="&quot;Дом Српског лекарског друштва&quo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295775" y="2787650"/>
            <a:ext cx="3600450" cy="2857500"/>
          </a:xfrm>
          <a:prstGeom prst="rect">
            <a:avLst/>
          </a:prstGeom>
          <a:noFill/>
          <a:ln>
            <a:noFill/>
          </a:ln>
        </p:spPr>
      </p:pic>
    </p:spTree>
    <p:extLst>
      <p:ext uri="{BB962C8B-B14F-4D97-AF65-F5344CB8AC3E}">
        <p14:creationId xmlns:p14="http://schemas.microsoft.com/office/powerpoint/2010/main" val="7149162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doctors as presidents of SMA</a:t>
            </a:r>
            <a:endParaRPr lang="en-US" dirty="0"/>
          </a:p>
        </p:txBody>
      </p:sp>
      <p:sp>
        <p:nvSpPr>
          <p:cNvPr id="3" name="Content Placeholder 2"/>
          <p:cNvSpPr>
            <a:spLocks noGrp="1"/>
          </p:cNvSpPr>
          <p:nvPr>
            <p:ph idx="1"/>
          </p:nvPr>
        </p:nvSpPr>
        <p:spPr>
          <a:xfrm>
            <a:off x="1295401" y="1962912"/>
            <a:ext cx="9601196" cy="3912956"/>
          </a:xfrm>
        </p:spPr>
        <p:txBody>
          <a:bodyPr/>
          <a:lstStyle/>
          <a:p>
            <a:endParaRPr lang="en-US" dirty="0"/>
          </a:p>
          <a:p>
            <a:pPr algn="just"/>
            <a:r>
              <a:rPr lang="en-US" b="1" dirty="0" err="1" smtClean="0">
                <a:solidFill>
                  <a:schemeClr val="tx1"/>
                </a:solidFill>
              </a:rPr>
              <a:t>Aćim</a:t>
            </a:r>
            <a:r>
              <a:rPr lang="en-US" b="1" dirty="0" smtClean="0">
                <a:solidFill>
                  <a:schemeClr val="tx1"/>
                </a:solidFill>
              </a:rPr>
              <a:t> </a:t>
            </a:r>
            <a:r>
              <a:rPr lang="en-US" b="1" dirty="0" err="1" smtClean="0">
                <a:solidFill>
                  <a:schemeClr val="tx1"/>
                </a:solidFill>
              </a:rPr>
              <a:t>Medović</a:t>
            </a:r>
            <a:r>
              <a:rPr lang="en-US" b="1" dirty="0" smtClean="0">
                <a:solidFill>
                  <a:schemeClr val="tx1"/>
                </a:solidFill>
              </a:rPr>
              <a:t> </a:t>
            </a:r>
            <a:r>
              <a:rPr lang="en-US" dirty="0" smtClean="0">
                <a:solidFill>
                  <a:schemeClr val="tx1"/>
                </a:solidFill>
              </a:rPr>
              <a:t>was a doctor and writer, the first president of the Serbian Medical Association, the secretary of the medical department in the Ministry of Internal Affairs, a physicist in the </a:t>
            </a:r>
            <a:r>
              <a:rPr lang="en-US" dirty="0" err="1" smtClean="0">
                <a:solidFill>
                  <a:schemeClr val="tx1"/>
                </a:solidFill>
              </a:rPr>
              <a:t>Požarevac</a:t>
            </a:r>
            <a:r>
              <a:rPr lang="en-US" dirty="0" smtClean="0">
                <a:solidFill>
                  <a:schemeClr val="tx1"/>
                </a:solidFill>
              </a:rPr>
              <a:t> district and a professor of forensic medicine at the Great School in Belgrade.</a:t>
            </a:r>
            <a:r>
              <a:rPr lang="en-US" dirty="0">
                <a:solidFill>
                  <a:schemeClr val="tx1"/>
                </a:solidFill>
              </a:rPr>
              <a:t> </a:t>
            </a:r>
          </a:p>
          <a:p>
            <a:endParaRPr lang="en-US" dirty="0"/>
          </a:p>
        </p:txBody>
      </p:sp>
      <p:pic>
        <p:nvPicPr>
          <p:cNvPr id="4" name="Picture 3" descr="Аћим Медовић, први председник СЛД"/>
          <p:cNvPicPr/>
          <p:nvPr/>
        </p:nvPicPr>
        <p:blipFill>
          <a:blip r:embed="rId2">
            <a:extLst>
              <a:ext uri="{28A0092B-C50C-407E-A947-70E740481C1C}">
                <a14:useLocalDpi xmlns:a14="http://schemas.microsoft.com/office/drawing/2010/main" val="0"/>
              </a:ext>
            </a:extLst>
          </a:blip>
          <a:srcRect/>
          <a:stretch>
            <a:fillRect/>
          </a:stretch>
        </p:blipFill>
        <p:spPr bwMode="auto">
          <a:xfrm>
            <a:off x="7952667" y="3676759"/>
            <a:ext cx="2476118" cy="2865691"/>
          </a:xfrm>
          <a:prstGeom prst="rect">
            <a:avLst/>
          </a:prstGeom>
          <a:noFill/>
          <a:ln>
            <a:noFill/>
          </a:ln>
        </p:spPr>
      </p:pic>
    </p:spTree>
    <p:extLst>
      <p:ext uri="{BB962C8B-B14F-4D97-AF65-F5344CB8AC3E}">
        <p14:creationId xmlns:p14="http://schemas.microsoft.com/office/powerpoint/2010/main" val="1962029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doctors as presidents of SMA</a:t>
            </a:r>
            <a:endParaRPr lang="en-US" dirty="0"/>
          </a:p>
        </p:txBody>
      </p:sp>
      <p:sp>
        <p:nvSpPr>
          <p:cNvPr id="3" name="Content Placeholder 2"/>
          <p:cNvSpPr>
            <a:spLocks noGrp="1"/>
          </p:cNvSpPr>
          <p:nvPr>
            <p:ph idx="1"/>
          </p:nvPr>
        </p:nvSpPr>
        <p:spPr>
          <a:xfrm>
            <a:off x="1295401" y="1962912"/>
            <a:ext cx="9601196" cy="3912956"/>
          </a:xfrm>
        </p:spPr>
        <p:txBody>
          <a:bodyPr/>
          <a:lstStyle/>
          <a:p>
            <a:endParaRPr lang="en-US" dirty="0"/>
          </a:p>
          <a:p>
            <a:pPr algn="just"/>
            <a:r>
              <a:rPr lang="en-US" b="1" dirty="0" smtClean="0"/>
              <a:t>Milan </a:t>
            </a:r>
            <a:r>
              <a:rPr lang="en-US" b="1" dirty="0" err="1" smtClean="0"/>
              <a:t>Jovanović</a:t>
            </a:r>
            <a:r>
              <a:rPr lang="en-US" b="1" dirty="0" smtClean="0"/>
              <a:t> </a:t>
            </a:r>
            <a:r>
              <a:rPr lang="en-US" b="1" dirty="0" err="1" smtClean="0"/>
              <a:t>Batut</a:t>
            </a:r>
            <a:r>
              <a:rPr lang="en-US" b="1" dirty="0" smtClean="0"/>
              <a:t> </a:t>
            </a:r>
            <a:r>
              <a:rPr lang="en-US" dirty="0" smtClean="0"/>
              <a:t>(</a:t>
            </a:r>
            <a:r>
              <a:rPr lang="en-US" dirty="0" err="1" smtClean="0"/>
              <a:t>Sremska</a:t>
            </a:r>
            <a:r>
              <a:rPr lang="en-US" dirty="0" smtClean="0"/>
              <a:t> </a:t>
            </a:r>
            <a:r>
              <a:rPr lang="en-US" dirty="0" err="1" smtClean="0"/>
              <a:t>Mitrovica</a:t>
            </a:r>
            <a:r>
              <a:rPr lang="en-US" dirty="0" smtClean="0"/>
              <a:t>, October 10, 1847 - Belgrade, September 11, 1940) was a Serbian and Yugoslav doctor, university professor, founder of the Faculty of Medicine.</a:t>
            </a:r>
            <a:r>
              <a:rPr lang="en-US" dirty="0">
                <a:solidFill>
                  <a:schemeClr val="tx1"/>
                </a:solidFill>
              </a:rPr>
              <a:t> </a:t>
            </a:r>
          </a:p>
          <a:p>
            <a:endParaRPr lang="en-US" dirty="0"/>
          </a:p>
        </p:txBody>
      </p:sp>
      <p:pic>
        <p:nvPicPr>
          <p:cNvPr id="5" name="Picture 4" descr="https://upload.wikimedia.org/wikipedia/commons/thumb/5/54/M_j_batut.jpg/220px-M_j_batut.jpg"/>
          <p:cNvPicPr/>
          <p:nvPr/>
        </p:nvPicPr>
        <p:blipFill>
          <a:blip r:embed="rId2">
            <a:extLst>
              <a:ext uri="{28A0092B-C50C-407E-A947-70E740481C1C}">
                <a14:useLocalDpi xmlns:a14="http://schemas.microsoft.com/office/drawing/2010/main" val="0"/>
              </a:ext>
            </a:extLst>
          </a:blip>
          <a:srcRect/>
          <a:stretch>
            <a:fillRect/>
          </a:stretch>
        </p:blipFill>
        <p:spPr bwMode="auto">
          <a:xfrm>
            <a:off x="4889754" y="3770375"/>
            <a:ext cx="2291334" cy="2905125"/>
          </a:xfrm>
          <a:prstGeom prst="rect">
            <a:avLst/>
          </a:prstGeom>
          <a:noFill/>
          <a:ln>
            <a:noFill/>
          </a:ln>
        </p:spPr>
      </p:pic>
    </p:spTree>
    <p:extLst>
      <p:ext uri="{BB962C8B-B14F-4D97-AF65-F5344CB8AC3E}">
        <p14:creationId xmlns:p14="http://schemas.microsoft.com/office/powerpoint/2010/main" val="3368594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825" y="995195"/>
            <a:ext cx="9601196" cy="1303867"/>
          </a:xfrm>
        </p:spPr>
        <p:txBody>
          <a:bodyPr>
            <a:normAutofit/>
          </a:bodyPr>
          <a:lstStyle/>
          <a:p>
            <a:r>
              <a:rPr lang="en-US" dirty="0" smtClean="0"/>
              <a:t>Famous doctors as presidents of SMA</a:t>
            </a:r>
            <a:endParaRPr lang="en-US" dirty="0"/>
          </a:p>
        </p:txBody>
      </p:sp>
      <p:sp>
        <p:nvSpPr>
          <p:cNvPr id="3" name="Content Placeholder 2"/>
          <p:cNvSpPr>
            <a:spLocks noGrp="1"/>
          </p:cNvSpPr>
          <p:nvPr>
            <p:ph idx="1"/>
          </p:nvPr>
        </p:nvSpPr>
        <p:spPr>
          <a:xfrm>
            <a:off x="888274" y="2586446"/>
            <a:ext cx="10515599" cy="3566160"/>
          </a:xfrm>
        </p:spPr>
        <p:txBody>
          <a:bodyPr>
            <a:normAutofit fontScale="70000" lnSpcReduction="20000"/>
          </a:bodyPr>
          <a:lstStyle/>
          <a:p>
            <a:endParaRPr lang="en-US" dirty="0"/>
          </a:p>
          <a:p>
            <a:pPr marL="0" algn="just">
              <a:lnSpc>
                <a:spcPct val="170000"/>
              </a:lnSpc>
              <a:spcBef>
                <a:spcPts val="0"/>
              </a:spcBef>
              <a:spcAft>
                <a:spcPts val="800"/>
              </a:spcAft>
            </a:pPr>
            <a:r>
              <a:rPr lang="en-US" sz="2600" b="1" dirty="0" smtClean="0">
                <a:solidFill>
                  <a:srgbClr val="202122"/>
                </a:solidFill>
                <a:latin typeface="Arial"/>
                <a:ea typeface="Calibri"/>
                <a:cs typeface="Times New Roman"/>
              </a:rPr>
              <a:t>Vojislav </a:t>
            </a:r>
            <a:r>
              <a:rPr lang="en-US" sz="2600" b="1" dirty="0" err="1" smtClean="0">
                <a:solidFill>
                  <a:srgbClr val="202122"/>
                </a:solidFill>
                <a:latin typeface="Arial"/>
                <a:ea typeface="Calibri"/>
                <a:cs typeface="Times New Roman"/>
              </a:rPr>
              <a:t>Subotic</a:t>
            </a:r>
            <a:r>
              <a:rPr lang="en-US" sz="2600" b="1" dirty="0" smtClean="0">
                <a:solidFill>
                  <a:srgbClr val="202122"/>
                </a:solidFill>
                <a:latin typeface="Arial"/>
                <a:ea typeface="Calibri"/>
                <a:cs typeface="Times New Roman"/>
              </a:rPr>
              <a:t> </a:t>
            </a:r>
            <a:r>
              <a:rPr lang="en-US" sz="2600" dirty="0" smtClean="0">
                <a:solidFill>
                  <a:srgbClr val="202122"/>
                </a:solidFill>
                <a:latin typeface="Arial"/>
                <a:ea typeface="Calibri"/>
                <a:cs typeface="Times New Roman"/>
              </a:rPr>
              <a:t>(Novi Sad, January 6, 1859 — Belgrade, December 4, 1923) was a Serbian surgeon, reserve medical colonel, one of the founders of the Faculty of Medicine in Belgrade, where he was a professor, head of the surgical department General State Hospital in Belgrade, the leading surgeon in Serbia at the end of the 19th and the beginning of the 20th century. He published a number of works in the field of abdominal surgery, urology, and orthopedics. His name is so closely associated with the establishment, development and affirmation of Serbian operative medicine that it can be said that he was the father of practical surgery in Serbia.</a:t>
            </a:r>
            <a:r>
              <a:rPr lang="en-US" sz="2600" dirty="0">
                <a:solidFill>
                  <a:schemeClr val="tx1"/>
                </a:solidFill>
              </a:rPr>
              <a:t> </a:t>
            </a:r>
          </a:p>
          <a:p>
            <a:endParaRPr lang="en-US" dirty="0"/>
          </a:p>
        </p:txBody>
      </p:sp>
      <p:pic>
        <p:nvPicPr>
          <p:cNvPr id="6" name="Picture 5" descr="https://upload.wikimedia.org/wikipedia/commons/thumb/6/60/Dr_Vojislav_Subboti%C4%87.tif/lossy-page1-200px-Dr_Vojislav_Subboti%C4%87.tif.jpg"/>
          <p:cNvPicPr/>
          <p:nvPr/>
        </p:nvPicPr>
        <p:blipFill>
          <a:blip r:embed="rId2">
            <a:extLst>
              <a:ext uri="{28A0092B-C50C-407E-A947-70E740481C1C}">
                <a14:useLocalDpi xmlns:a14="http://schemas.microsoft.com/office/drawing/2010/main" val="0"/>
              </a:ext>
            </a:extLst>
          </a:blip>
          <a:srcRect/>
          <a:stretch>
            <a:fillRect/>
          </a:stretch>
        </p:blipFill>
        <p:spPr bwMode="auto">
          <a:xfrm>
            <a:off x="9783426" y="256413"/>
            <a:ext cx="1905000" cy="2657475"/>
          </a:xfrm>
          <a:prstGeom prst="rect">
            <a:avLst/>
          </a:prstGeom>
          <a:noFill/>
          <a:ln>
            <a:noFill/>
          </a:ln>
        </p:spPr>
      </p:pic>
    </p:spTree>
    <p:extLst>
      <p:ext uri="{BB962C8B-B14F-4D97-AF65-F5344CB8AC3E}">
        <p14:creationId xmlns:p14="http://schemas.microsoft.com/office/powerpoint/2010/main" val="2999831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en-US" dirty="0" smtClean="0">
                <a:solidFill>
                  <a:schemeClr val="tx1"/>
                </a:solidFill>
              </a:rPr>
              <a:t>The idea of organizing doctors in what was then Serbia dates back to 1842, at the suggestion of two Belgrade doctors: Dr. </a:t>
            </a:r>
            <a:r>
              <a:rPr lang="en-US" dirty="0" err="1" smtClean="0">
                <a:solidFill>
                  <a:schemeClr val="tx1"/>
                </a:solidFill>
              </a:rPr>
              <a:t>Karlo</a:t>
            </a:r>
            <a:r>
              <a:rPr lang="en-US" dirty="0" smtClean="0">
                <a:solidFill>
                  <a:schemeClr val="tx1"/>
                </a:solidFill>
              </a:rPr>
              <a:t> </a:t>
            </a:r>
            <a:r>
              <a:rPr lang="en-US" dirty="0" err="1" smtClean="0">
                <a:solidFill>
                  <a:schemeClr val="tx1"/>
                </a:solidFill>
              </a:rPr>
              <a:t>Pacek</a:t>
            </a:r>
            <a:r>
              <a:rPr lang="en-US" dirty="0" smtClean="0">
                <a:solidFill>
                  <a:schemeClr val="tx1"/>
                </a:solidFill>
              </a:rPr>
              <a:t> and Dr. </a:t>
            </a:r>
            <a:r>
              <a:rPr lang="en-US" dirty="0" err="1" smtClean="0">
                <a:solidFill>
                  <a:schemeClr val="tx1"/>
                </a:solidFill>
              </a:rPr>
              <a:t>Emmerich</a:t>
            </a:r>
            <a:r>
              <a:rPr lang="en-US" dirty="0" smtClean="0">
                <a:solidFill>
                  <a:schemeClr val="tx1"/>
                </a:solidFill>
              </a:rPr>
              <a:t> </a:t>
            </a:r>
            <a:r>
              <a:rPr lang="en-US" dirty="0" err="1" smtClean="0">
                <a:solidFill>
                  <a:schemeClr val="tx1"/>
                </a:solidFill>
              </a:rPr>
              <a:t>Lindenmeier</a:t>
            </a:r>
            <a:r>
              <a:rPr lang="en-US" dirty="0" smtClean="0">
                <a:solidFill>
                  <a:schemeClr val="tx1"/>
                </a:solidFill>
              </a:rPr>
              <a:t> (the first head of the military health service), the establishment of the "Medical Reading Room".</a:t>
            </a:r>
          </a:p>
          <a:p>
            <a:pPr algn="just"/>
            <a:r>
              <a:rPr lang="en-US" dirty="0" smtClean="0"/>
              <a:t>It is recorded that in the 60s of the 20th century, two other Belgrade doctors, Dr. </a:t>
            </a:r>
            <a:r>
              <a:rPr lang="en-US" dirty="0" err="1" smtClean="0"/>
              <a:t>Aćim</a:t>
            </a:r>
            <a:r>
              <a:rPr lang="en-US" dirty="0" smtClean="0"/>
              <a:t> </a:t>
            </a:r>
            <a:r>
              <a:rPr lang="en-US" dirty="0" err="1" smtClean="0"/>
              <a:t>Medović</a:t>
            </a:r>
            <a:r>
              <a:rPr lang="en-US" dirty="0" smtClean="0"/>
              <a:t> (Professor of the Great School) and Dr. Jovan </a:t>
            </a:r>
            <a:r>
              <a:rPr lang="en-US" dirty="0" err="1" smtClean="0"/>
              <a:t>Valenta</a:t>
            </a:r>
            <a:r>
              <a:rPr lang="en-US" dirty="0" smtClean="0"/>
              <a:t> (the first director of the Belgrade City and District Hospital) initiated the idea of establishing the "Society of Belgrade Doctors". Both initiatives were aimed at improving the work of doctors as well as monitoring the development of science, but their initiation remained only on proposals without the understanding of the authorities.</a:t>
            </a:r>
            <a:endParaRPr lang="en-US" dirty="0"/>
          </a:p>
        </p:txBody>
      </p:sp>
    </p:spTree>
    <p:extLst>
      <p:ext uri="{BB962C8B-B14F-4D97-AF65-F5344CB8AC3E}">
        <p14:creationId xmlns:p14="http://schemas.microsoft.com/office/powerpoint/2010/main" val="35285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3699" y="825377"/>
            <a:ext cx="9601196" cy="1303867"/>
          </a:xfrm>
        </p:spPr>
        <p:txBody>
          <a:bodyPr>
            <a:normAutofit/>
          </a:bodyPr>
          <a:lstStyle/>
          <a:p>
            <a:r>
              <a:rPr lang="en-US" dirty="0" smtClean="0"/>
              <a:t>Famous doctors as presidents of SMA</a:t>
            </a:r>
            <a:endParaRPr lang="en-US" dirty="0"/>
          </a:p>
        </p:txBody>
      </p:sp>
      <p:sp>
        <p:nvSpPr>
          <p:cNvPr id="3" name="Content Placeholder 2"/>
          <p:cNvSpPr>
            <a:spLocks noGrp="1"/>
          </p:cNvSpPr>
          <p:nvPr>
            <p:ph idx="1"/>
          </p:nvPr>
        </p:nvSpPr>
        <p:spPr>
          <a:xfrm>
            <a:off x="836022" y="2521131"/>
            <a:ext cx="10567851" cy="3540035"/>
          </a:xfrm>
        </p:spPr>
        <p:txBody>
          <a:bodyPr>
            <a:normAutofit fontScale="92500" lnSpcReduction="10000"/>
          </a:bodyPr>
          <a:lstStyle/>
          <a:p>
            <a:pPr algn="just"/>
            <a:r>
              <a:rPr lang="en-US" b="1" dirty="0" err="1" smtClean="0"/>
              <a:t>Mihailo</a:t>
            </a:r>
            <a:r>
              <a:rPr lang="en-US" b="1" dirty="0" smtClean="0"/>
              <a:t> </a:t>
            </a:r>
            <a:r>
              <a:rPr lang="en-US" b="1" dirty="0" err="1" smtClean="0"/>
              <a:t>Petrović</a:t>
            </a:r>
            <a:r>
              <a:rPr lang="en-US" b="1" dirty="0" smtClean="0"/>
              <a:t> </a:t>
            </a:r>
            <a:r>
              <a:rPr lang="en-US" dirty="0" smtClean="0"/>
              <a:t>(</a:t>
            </a:r>
            <a:r>
              <a:rPr lang="en-US" dirty="0" err="1" smtClean="0"/>
              <a:t>Karlovac</a:t>
            </a:r>
            <a:r>
              <a:rPr lang="en-US" dirty="0" smtClean="0"/>
              <a:t>, November 9, 1863 - Belgrade, August 4, 1934) was a medical brigadier general of the Yugoslav Army, </a:t>
            </a:r>
            <a:r>
              <a:rPr lang="en-US" dirty="0" smtClean="0">
                <a:solidFill>
                  <a:srgbClr val="FF0000"/>
                </a:solidFill>
              </a:rPr>
              <a:t>the first Serbian surgeon</a:t>
            </a:r>
            <a:r>
              <a:rPr lang="en-US" dirty="0" smtClean="0"/>
              <a:t>, university professor, founder of the surgical department of the Military Hospital in </a:t>
            </a:r>
            <a:r>
              <a:rPr lang="en-US" dirty="0" err="1" smtClean="0"/>
              <a:t>Niš</a:t>
            </a:r>
            <a:r>
              <a:rPr lang="en-US" dirty="0" smtClean="0"/>
              <a:t>, head of the surgical department of the First Polish Hospital in </a:t>
            </a:r>
            <a:r>
              <a:rPr lang="en-US" dirty="0" err="1" smtClean="0"/>
              <a:t>Dragomanci</a:t>
            </a:r>
            <a:r>
              <a:rPr lang="en-US" dirty="0" smtClean="0"/>
              <a:t>, Thessaloniki the front from 1916 to 1918, where he stood out as a war surgeon and a tireless operator. Writer of numerous notable scientific works in the field of surgery, professor of the Faculty of Medicine, twice president of the Serbian Medical Society.</a:t>
            </a:r>
            <a:r>
              <a:rPr lang="sr-Latn-RS" dirty="0" smtClean="0"/>
              <a:t> </a:t>
            </a:r>
            <a:r>
              <a:rPr lang="en-US" dirty="0" smtClean="0"/>
              <a:t>How dedicated </a:t>
            </a:r>
            <a:r>
              <a:rPr lang="en-US" dirty="0" err="1" smtClean="0"/>
              <a:t>Petrović</a:t>
            </a:r>
            <a:r>
              <a:rPr lang="en-US" dirty="0" smtClean="0"/>
              <a:t> was to surgical work is shown by the fact that after his death, his heart was embedded in the wall of the surgery room of the Main Military Hospital in Belgrade, in </a:t>
            </a:r>
            <a:r>
              <a:rPr lang="en-US" dirty="0" err="1" smtClean="0"/>
              <a:t>Pasterov</a:t>
            </a:r>
            <a:r>
              <a:rPr lang="en-US" dirty="0" smtClean="0"/>
              <a:t> Street, better known as the old Military Medical Academy. On his urn is written: </a:t>
            </a:r>
            <a:r>
              <a:rPr lang="en-US" i="1" dirty="0" smtClean="0"/>
              <a:t>Dr. </a:t>
            </a:r>
            <a:r>
              <a:rPr lang="en-US" i="1" dirty="0" err="1" smtClean="0"/>
              <a:t>Petrović</a:t>
            </a:r>
            <a:r>
              <a:rPr lang="en-US" i="1" dirty="0" smtClean="0"/>
              <a:t> surrenders his soul to God, his body to the Serbian land, and his heart to Serbian medicine</a:t>
            </a:r>
            <a:r>
              <a:rPr lang="sr-Cyrl-RS" i="1" dirty="0" smtClean="0"/>
              <a:t>.</a:t>
            </a:r>
            <a:endParaRPr lang="en-US" i="1" dirty="0"/>
          </a:p>
        </p:txBody>
      </p:sp>
      <p:pic>
        <p:nvPicPr>
          <p:cNvPr id="9" name="Picture 8" descr="C:\Users\Bogdan\Downloads\Ген._Михајло_Петровић.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01987" y="413684"/>
            <a:ext cx="1695450" cy="2143125"/>
          </a:xfrm>
          <a:prstGeom prst="rect">
            <a:avLst/>
          </a:prstGeom>
          <a:noFill/>
          <a:ln>
            <a:noFill/>
          </a:ln>
        </p:spPr>
      </p:pic>
    </p:spTree>
    <p:extLst>
      <p:ext uri="{BB962C8B-B14F-4D97-AF65-F5344CB8AC3E}">
        <p14:creationId xmlns:p14="http://schemas.microsoft.com/office/powerpoint/2010/main" val="6685186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511" y="942944"/>
            <a:ext cx="9601196" cy="1303867"/>
          </a:xfrm>
        </p:spPr>
        <p:txBody>
          <a:bodyPr>
            <a:normAutofit/>
          </a:bodyPr>
          <a:lstStyle/>
          <a:p>
            <a:r>
              <a:rPr lang="en-US" dirty="0" smtClean="0"/>
              <a:t>Famous doctors as presidents of SMA</a:t>
            </a:r>
            <a:endParaRPr lang="en-US" dirty="0"/>
          </a:p>
        </p:txBody>
      </p:sp>
      <p:sp>
        <p:nvSpPr>
          <p:cNvPr id="3" name="Content Placeholder 2"/>
          <p:cNvSpPr>
            <a:spLocks noGrp="1"/>
          </p:cNvSpPr>
          <p:nvPr>
            <p:ph idx="1"/>
          </p:nvPr>
        </p:nvSpPr>
        <p:spPr>
          <a:xfrm>
            <a:off x="849086" y="2364377"/>
            <a:ext cx="10515600" cy="3866606"/>
          </a:xfrm>
        </p:spPr>
        <p:txBody>
          <a:bodyPr>
            <a:normAutofit fontScale="92500" lnSpcReduction="10000"/>
          </a:bodyPr>
          <a:lstStyle/>
          <a:p>
            <a:endParaRPr lang="en-US" dirty="0"/>
          </a:p>
          <a:p>
            <a:pPr algn="just"/>
            <a:r>
              <a:rPr lang="en-US" b="1" dirty="0" err="1" smtClean="0">
                <a:solidFill>
                  <a:schemeClr val="tx1"/>
                </a:solidFill>
              </a:rPr>
              <a:t>Đorđe</a:t>
            </a:r>
            <a:r>
              <a:rPr lang="en-US" b="1" dirty="0" smtClean="0">
                <a:solidFill>
                  <a:schemeClr val="tx1"/>
                </a:solidFill>
              </a:rPr>
              <a:t> </a:t>
            </a:r>
            <a:r>
              <a:rPr lang="en-US" b="1" dirty="0" err="1" smtClean="0">
                <a:solidFill>
                  <a:schemeClr val="tx1"/>
                </a:solidFill>
              </a:rPr>
              <a:t>Joanović</a:t>
            </a:r>
            <a:r>
              <a:rPr lang="sr-Latn-RS" b="1" dirty="0" smtClean="0">
                <a:solidFill>
                  <a:schemeClr val="tx1"/>
                </a:solidFill>
              </a:rPr>
              <a:t> </a:t>
            </a:r>
            <a:r>
              <a:rPr lang="en-US" dirty="0" smtClean="0"/>
              <a:t>(Vienna, June 16, 1871 — Belgrade, January 28, 1932) Serbian priest, originally from </a:t>
            </a:r>
            <a:r>
              <a:rPr lang="en-US" dirty="0" err="1" smtClean="0"/>
              <a:t>Beodra</a:t>
            </a:r>
            <a:r>
              <a:rPr lang="en-US" dirty="0" smtClean="0"/>
              <a:t> in Banat, physician, doctor of medicine, university professor and scientist</a:t>
            </a:r>
            <a:r>
              <a:rPr lang="sr-Latn-RS" dirty="0" smtClean="0"/>
              <a:t> </a:t>
            </a:r>
            <a:r>
              <a:rPr lang="en-US" dirty="0" err="1" smtClean="0"/>
              <a:t>Joanović</a:t>
            </a:r>
            <a:r>
              <a:rPr lang="en-US" dirty="0" smtClean="0"/>
              <a:t> was also an </a:t>
            </a:r>
            <a:r>
              <a:rPr lang="en-US" dirty="0" err="1" smtClean="0"/>
              <a:t>anatomopathologist</a:t>
            </a:r>
            <a:r>
              <a:rPr lang="en-US" dirty="0" smtClean="0"/>
              <a:t> at the General Polyclinic in Vienna, full professor of general pathology and special pathological anatomy at the Faculty of Medicine in Belgrade, founder of the first </a:t>
            </a:r>
            <a:r>
              <a:rPr lang="en-US" dirty="0" err="1" smtClean="0"/>
              <a:t>pathoanatomical</a:t>
            </a:r>
            <a:r>
              <a:rPr lang="en-US" dirty="0" smtClean="0"/>
              <a:t> institute in Serbia, corresponding member of the Serbian Royal Academy, one of the founders of the journal "Medical Review — Medical Review" 1926– 1940</a:t>
            </a:r>
            <a:r>
              <a:rPr lang="sr-Latn-RS" dirty="0" smtClean="0"/>
              <a:t> </a:t>
            </a:r>
            <a:r>
              <a:rPr lang="en-US" dirty="0" smtClean="0"/>
              <a:t>Streets in Belgrade (formerly </a:t>
            </a:r>
            <a:r>
              <a:rPr lang="en-US" dirty="0" err="1" smtClean="0"/>
              <a:t>Deligradska</a:t>
            </a:r>
            <a:r>
              <a:rPr lang="en-US" dirty="0" smtClean="0"/>
              <a:t>, since 1932) and </a:t>
            </a:r>
            <a:r>
              <a:rPr lang="en-US" dirty="0" err="1" smtClean="0"/>
              <a:t>Zrenjanin</a:t>
            </a:r>
            <a:r>
              <a:rPr lang="en-US" dirty="0" smtClean="0"/>
              <a:t>, as well as the general hospital in </a:t>
            </a:r>
            <a:r>
              <a:rPr lang="en-US" dirty="0" err="1" smtClean="0"/>
              <a:t>Zrenjanin</a:t>
            </a:r>
            <a:r>
              <a:rPr lang="en-US" dirty="0" smtClean="0"/>
              <a:t>, bear his name. in the amphitheater of the Institute of Pathology, Faculty of Medicine in Belgrade, in 1933, his bust, the work of the sculptor </a:t>
            </a:r>
            <a:r>
              <a:rPr lang="en-US" dirty="0" err="1" smtClean="0"/>
              <a:t>Sreten</a:t>
            </a:r>
            <a:r>
              <a:rPr lang="en-US" dirty="0" smtClean="0"/>
              <a:t> </a:t>
            </a:r>
            <a:r>
              <a:rPr lang="en-US" dirty="0" err="1" smtClean="0"/>
              <a:t>Stojanović</a:t>
            </a:r>
            <a:r>
              <a:rPr lang="en-US" dirty="0" smtClean="0"/>
              <a:t>, was discovered.</a:t>
            </a:r>
            <a:endParaRPr lang="en-US" dirty="0"/>
          </a:p>
        </p:txBody>
      </p:sp>
      <p:pic>
        <p:nvPicPr>
          <p:cNvPr id="5" name="Picture 4" descr="https://upload.wikimedia.org/wikipedia/sr/3/38/Dr_Djordje_Joanovic.jpg"/>
          <p:cNvPicPr/>
          <p:nvPr/>
        </p:nvPicPr>
        <p:blipFill>
          <a:blip r:embed="rId2">
            <a:extLst>
              <a:ext uri="{28A0092B-C50C-407E-A947-70E740481C1C}">
                <a14:useLocalDpi xmlns:a14="http://schemas.microsoft.com/office/drawing/2010/main" val="0"/>
              </a:ext>
            </a:extLst>
          </a:blip>
          <a:srcRect/>
          <a:stretch>
            <a:fillRect/>
          </a:stretch>
        </p:blipFill>
        <p:spPr bwMode="auto">
          <a:xfrm>
            <a:off x="9737951" y="426720"/>
            <a:ext cx="1763459" cy="2328672"/>
          </a:xfrm>
          <a:prstGeom prst="rect">
            <a:avLst/>
          </a:prstGeom>
          <a:noFill/>
          <a:ln>
            <a:noFill/>
          </a:ln>
        </p:spPr>
      </p:pic>
    </p:spTree>
    <p:extLst>
      <p:ext uri="{BB962C8B-B14F-4D97-AF65-F5344CB8AC3E}">
        <p14:creationId xmlns:p14="http://schemas.microsoft.com/office/powerpoint/2010/main" val="30459735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Famous doctors as members of SLD</a:t>
            </a:r>
            <a:endParaRPr lang="en-US" dirty="0"/>
          </a:p>
        </p:txBody>
      </p:sp>
      <p:sp>
        <p:nvSpPr>
          <p:cNvPr id="3" name="Content Placeholder 2"/>
          <p:cNvSpPr>
            <a:spLocks noGrp="1"/>
          </p:cNvSpPr>
          <p:nvPr>
            <p:ph idx="1"/>
          </p:nvPr>
        </p:nvSpPr>
        <p:spPr/>
        <p:txBody>
          <a:bodyPr/>
          <a:lstStyle/>
          <a:p>
            <a:pPr algn="just"/>
            <a:r>
              <a:rPr lang="en-US" b="1" dirty="0" smtClean="0"/>
              <a:t>Jovan</a:t>
            </a:r>
            <a:r>
              <a:rPr lang="en-US" dirty="0" smtClean="0"/>
              <a:t> </a:t>
            </a:r>
            <a:r>
              <a:rPr lang="en-US" b="1" dirty="0" err="1" smtClean="0"/>
              <a:t>Valenta</a:t>
            </a:r>
            <a:r>
              <a:rPr lang="en-US" dirty="0" smtClean="0"/>
              <a:t> (Czech: Jan </a:t>
            </a:r>
            <a:r>
              <a:rPr lang="en-US" dirty="0" err="1" smtClean="0"/>
              <a:t>Valenta</a:t>
            </a:r>
            <a:r>
              <a:rPr lang="en-US" dirty="0" smtClean="0"/>
              <a:t>; Prague, 1826 - </a:t>
            </a:r>
            <a:r>
              <a:rPr lang="en-US" dirty="0" err="1" smtClean="0"/>
              <a:t>Marila</a:t>
            </a:r>
            <a:r>
              <a:rPr lang="en-US" dirty="0" smtClean="0"/>
              <a:t>, Banat, Romania, June 7, 1887) was a Czech by nationality, physician, doctor of medicine and surgery, town doctor in </a:t>
            </a:r>
            <a:r>
              <a:rPr lang="en-US" dirty="0" err="1" smtClean="0"/>
              <a:t>Smederevo</a:t>
            </a:r>
            <a:r>
              <a:rPr lang="en-US" dirty="0" smtClean="0"/>
              <a:t> and Belgrade, the first director of the </a:t>
            </a:r>
            <a:r>
              <a:rPr lang="en-US" dirty="0" err="1" smtClean="0"/>
              <a:t>Palilula</a:t>
            </a:r>
            <a:r>
              <a:rPr lang="en-US" dirty="0" smtClean="0"/>
              <a:t> hospital and a part-time professor of the Big School (Belgrade, hygiene).</a:t>
            </a:r>
            <a:endParaRPr lang="en-US" dirty="0"/>
          </a:p>
        </p:txBody>
      </p:sp>
      <p:pic>
        <p:nvPicPr>
          <p:cNvPr id="4" name="Picture 3" descr="https://upload.wikimedia.org/wikipedia/sr/thumb/9/93/%D0%88%D0%BE%D0%B2%D0%B0%D0%BD_%D0%92%D0%B0%D0%BB%D0%B5%D0%BD%D1%82%D0%B0.jpg/150px-%D0%88%D0%BE%D0%B2%D0%B0%D0%BD_%D0%92%D0%B0%D0%BB%D0%B5%D0%BD%D1%82%D0%B0.jpg"/>
          <p:cNvPicPr/>
          <p:nvPr/>
        </p:nvPicPr>
        <p:blipFill>
          <a:blip r:embed="rId2">
            <a:extLst>
              <a:ext uri="{28A0092B-C50C-407E-A947-70E740481C1C}">
                <a14:useLocalDpi xmlns:a14="http://schemas.microsoft.com/office/drawing/2010/main" val="0"/>
              </a:ext>
            </a:extLst>
          </a:blip>
          <a:srcRect/>
          <a:stretch>
            <a:fillRect/>
          </a:stretch>
        </p:blipFill>
        <p:spPr bwMode="auto">
          <a:xfrm>
            <a:off x="6071616" y="4177501"/>
            <a:ext cx="2084831" cy="2462784"/>
          </a:xfrm>
          <a:prstGeom prst="rect">
            <a:avLst/>
          </a:prstGeom>
          <a:noFill/>
          <a:ln>
            <a:noFill/>
          </a:ln>
        </p:spPr>
      </p:pic>
    </p:spTree>
    <p:extLst>
      <p:ext uri="{BB962C8B-B14F-4D97-AF65-F5344CB8AC3E}">
        <p14:creationId xmlns:p14="http://schemas.microsoft.com/office/powerpoint/2010/main" val="3887864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Famous doctors as members of SMA</a:t>
            </a:r>
            <a:endParaRPr lang="en-US" dirty="0"/>
          </a:p>
        </p:txBody>
      </p:sp>
      <p:sp>
        <p:nvSpPr>
          <p:cNvPr id="3" name="Content Placeholder 2"/>
          <p:cNvSpPr>
            <a:spLocks noGrp="1"/>
          </p:cNvSpPr>
          <p:nvPr>
            <p:ph idx="1"/>
          </p:nvPr>
        </p:nvSpPr>
        <p:spPr/>
        <p:txBody>
          <a:bodyPr/>
          <a:lstStyle/>
          <a:p>
            <a:pPr algn="just"/>
            <a:r>
              <a:rPr lang="en-US" b="1" dirty="0" err="1" smtClean="0"/>
              <a:t>Panayot</a:t>
            </a:r>
            <a:r>
              <a:rPr lang="en-US" b="1" dirty="0" smtClean="0"/>
              <a:t> </a:t>
            </a:r>
            <a:r>
              <a:rPr lang="en-US" b="1" dirty="0" err="1" smtClean="0"/>
              <a:t>Papakostopoulos</a:t>
            </a:r>
            <a:r>
              <a:rPr lang="en-US" b="1" dirty="0" smtClean="0"/>
              <a:t> </a:t>
            </a:r>
            <a:r>
              <a:rPr lang="en-US" dirty="0" smtClean="0"/>
              <a:t>(</a:t>
            </a:r>
            <a:r>
              <a:rPr lang="en-US" dirty="0" err="1" smtClean="0"/>
              <a:t>Velvendos</a:t>
            </a:r>
            <a:r>
              <a:rPr lang="en-US" dirty="0" smtClean="0"/>
              <a:t>, Greece 1820 – Belgrade, May 29, 1879) was a prominent Belgrade doctor, a professor at the Belgrade High School and one of the founders of the Serbian Medical Society.</a:t>
            </a:r>
            <a:endParaRPr lang="en-US" dirty="0"/>
          </a:p>
        </p:txBody>
      </p:sp>
      <p:pic>
        <p:nvPicPr>
          <p:cNvPr id="5" name="Picture 4" descr="https://upload.wikimedia.org/wikipedia/sr/f/f8/%D0%94%D1%80_%D0%9F%D0%B0%D0%BD%D0%B0%D1%98%D0%BE%D1%82_%D0%9F%D0%B0%D0%BF%D0%B0%D0%BA%D0%BE%D1%81%D1%82%D0%BE%D0%BF%D1%83%D0%BB%D0%BE%D1%81.jpeg"/>
          <p:cNvPicPr/>
          <p:nvPr/>
        </p:nvPicPr>
        <p:blipFill>
          <a:blip r:embed="rId2">
            <a:extLst>
              <a:ext uri="{28A0092B-C50C-407E-A947-70E740481C1C}">
                <a14:useLocalDpi xmlns:a14="http://schemas.microsoft.com/office/drawing/2010/main" val="0"/>
              </a:ext>
            </a:extLst>
          </a:blip>
          <a:srcRect/>
          <a:stretch>
            <a:fillRect/>
          </a:stretch>
        </p:blipFill>
        <p:spPr bwMode="auto">
          <a:xfrm>
            <a:off x="4902927" y="3782132"/>
            <a:ext cx="2109216" cy="2767583"/>
          </a:xfrm>
          <a:prstGeom prst="rect">
            <a:avLst/>
          </a:prstGeom>
          <a:noFill/>
          <a:ln>
            <a:noFill/>
          </a:ln>
        </p:spPr>
      </p:pic>
    </p:spTree>
    <p:extLst>
      <p:ext uri="{BB962C8B-B14F-4D97-AF65-F5344CB8AC3E}">
        <p14:creationId xmlns:p14="http://schemas.microsoft.com/office/powerpoint/2010/main" val="41070065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Famous doctors as members of SMA</a:t>
            </a:r>
            <a:endParaRPr lang="en-US" dirty="0"/>
          </a:p>
        </p:txBody>
      </p:sp>
      <p:sp>
        <p:nvSpPr>
          <p:cNvPr id="3" name="Content Placeholder 2"/>
          <p:cNvSpPr>
            <a:spLocks noGrp="1"/>
          </p:cNvSpPr>
          <p:nvPr>
            <p:ph idx="1"/>
          </p:nvPr>
        </p:nvSpPr>
        <p:spPr/>
        <p:txBody>
          <a:bodyPr>
            <a:normAutofit/>
          </a:bodyPr>
          <a:lstStyle/>
          <a:p>
            <a:pPr algn="just"/>
            <a:r>
              <a:rPr lang="en-US" b="1" dirty="0" err="1" smtClean="0"/>
              <a:t>Josif</a:t>
            </a:r>
            <a:r>
              <a:rPr lang="en-US" b="1" dirty="0" smtClean="0"/>
              <a:t> </a:t>
            </a:r>
            <a:r>
              <a:rPr lang="en-US" b="1" dirty="0" err="1" smtClean="0"/>
              <a:t>Holec</a:t>
            </a:r>
            <a:r>
              <a:rPr lang="en-US" b="1" dirty="0" smtClean="0"/>
              <a:t> </a:t>
            </a:r>
            <a:r>
              <a:rPr lang="en-US" dirty="0" smtClean="0"/>
              <a:t>(Czech: Josef </a:t>
            </a:r>
            <a:r>
              <a:rPr lang="en-US" dirty="0" err="1" smtClean="0"/>
              <a:t>Holec</a:t>
            </a:r>
            <a:r>
              <a:rPr lang="en-US" dirty="0" smtClean="0"/>
              <a:t>; </a:t>
            </a:r>
            <a:r>
              <a:rPr lang="en-US" dirty="0" err="1" smtClean="0"/>
              <a:t>Turžice</a:t>
            </a:r>
            <a:r>
              <a:rPr lang="en-US" dirty="0" smtClean="0"/>
              <a:t>, 1835 - Belgrade, 1898) was a medical colonel in the Serbian army, one of the founders of the Serbian Medical Society and the manager of the Central Military Hospital in Belgrade since 1873.</a:t>
            </a:r>
            <a:endParaRPr lang="sr-Latn-RS" dirty="0" smtClean="0"/>
          </a:p>
          <a:p>
            <a:pPr algn="just"/>
            <a:r>
              <a:rPr lang="en-US" b="1" dirty="0" smtClean="0"/>
              <a:t>Julius </a:t>
            </a:r>
            <a:r>
              <a:rPr lang="en-US" b="1" dirty="0" err="1" smtClean="0"/>
              <a:t>Lenk</a:t>
            </a:r>
            <a:r>
              <a:rPr lang="en-US" b="1" dirty="0" smtClean="0"/>
              <a:t> </a:t>
            </a:r>
            <a:r>
              <a:rPr lang="en-US" dirty="0" smtClean="0"/>
              <a:t>(Sopron, Hungary, 1836 - 1882, Belgrade) physician and pharmacist, Slovak, priest, who spent most of his life practicing medicine in the Principality of Serbia. Participant of the First and Second Serbian-Turkish wars, one of the founders of the Serbian Medical Society.</a:t>
            </a:r>
            <a:endParaRPr lang="en-US" dirty="0"/>
          </a:p>
        </p:txBody>
      </p:sp>
    </p:spTree>
    <p:extLst>
      <p:ext uri="{BB962C8B-B14F-4D97-AF65-F5344CB8AC3E}">
        <p14:creationId xmlns:p14="http://schemas.microsoft.com/office/powerpoint/2010/main" val="20089915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Famous doctors as members of SMA</a:t>
            </a:r>
            <a:endParaRPr lang="en-US" dirty="0"/>
          </a:p>
        </p:txBody>
      </p:sp>
      <p:sp>
        <p:nvSpPr>
          <p:cNvPr id="3" name="Content Placeholder 2"/>
          <p:cNvSpPr>
            <a:spLocks noGrp="1"/>
          </p:cNvSpPr>
          <p:nvPr>
            <p:ph idx="1"/>
          </p:nvPr>
        </p:nvSpPr>
        <p:spPr/>
        <p:txBody>
          <a:bodyPr>
            <a:normAutofit/>
          </a:bodyPr>
          <a:lstStyle/>
          <a:p>
            <a:pPr algn="just"/>
            <a:r>
              <a:rPr lang="en-US" b="1" dirty="0" err="1" smtClean="0"/>
              <a:t>Ilija</a:t>
            </a:r>
            <a:r>
              <a:rPr lang="en-US" b="1" dirty="0" smtClean="0"/>
              <a:t> </a:t>
            </a:r>
            <a:r>
              <a:rPr lang="en-US" b="1" dirty="0" err="1" smtClean="0"/>
              <a:t>Ranimir</a:t>
            </a:r>
            <a:r>
              <a:rPr lang="en-US" dirty="0" smtClean="0"/>
              <a:t> (1821 — 1901) was the only dentist among the 15 doctors who founded the Serbian Medical Society.</a:t>
            </a:r>
            <a:endParaRPr lang="en-US" dirty="0"/>
          </a:p>
          <a:p>
            <a:endParaRPr lang="en-US" dirty="0"/>
          </a:p>
        </p:txBody>
      </p:sp>
      <p:pic>
        <p:nvPicPr>
          <p:cNvPr id="4" name="Picture 3" descr="https://upload.wikimedia.org/wikipedia/sr/thumb/9/9e/Dr-Ilija-Ranimir.jpg/220px-Dr-Ilija-Ranimir.jpg"/>
          <p:cNvPicPr/>
          <p:nvPr/>
        </p:nvPicPr>
        <p:blipFill>
          <a:blip r:embed="rId2">
            <a:extLst>
              <a:ext uri="{28A0092B-C50C-407E-A947-70E740481C1C}">
                <a14:useLocalDpi xmlns:a14="http://schemas.microsoft.com/office/drawing/2010/main" val="0"/>
              </a:ext>
            </a:extLst>
          </a:blip>
          <a:srcRect/>
          <a:stretch>
            <a:fillRect/>
          </a:stretch>
        </p:blipFill>
        <p:spPr bwMode="auto">
          <a:xfrm>
            <a:off x="4706874" y="3474720"/>
            <a:ext cx="2620518" cy="2657855"/>
          </a:xfrm>
          <a:prstGeom prst="rect">
            <a:avLst/>
          </a:prstGeom>
          <a:noFill/>
          <a:ln>
            <a:noFill/>
          </a:ln>
        </p:spPr>
      </p:pic>
    </p:spTree>
    <p:extLst>
      <p:ext uri="{BB962C8B-B14F-4D97-AF65-F5344CB8AC3E}">
        <p14:creationId xmlns:p14="http://schemas.microsoft.com/office/powerpoint/2010/main" val="33575515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568" y="916817"/>
            <a:ext cx="9601196" cy="1303867"/>
          </a:xfrm>
        </p:spPr>
        <p:txBody>
          <a:bodyPr>
            <a:normAutofit/>
          </a:bodyPr>
          <a:lstStyle/>
          <a:p>
            <a:r>
              <a:rPr lang="en-US" dirty="0" smtClean="0"/>
              <a:t>Famous doctors as members of SMA</a:t>
            </a:r>
            <a:endParaRPr lang="en-US" dirty="0"/>
          </a:p>
        </p:txBody>
      </p:sp>
      <p:sp>
        <p:nvSpPr>
          <p:cNvPr id="3" name="Content Placeholder 2"/>
          <p:cNvSpPr>
            <a:spLocks noGrp="1"/>
          </p:cNvSpPr>
          <p:nvPr>
            <p:ph idx="1"/>
          </p:nvPr>
        </p:nvSpPr>
        <p:spPr/>
        <p:txBody>
          <a:bodyPr>
            <a:normAutofit/>
          </a:bodyPr>
          <a:lstStyle/>
          <a:p>
            <a:pPr algn="just"/>
            <a:r>
              <a:rPr lang="en-US" b="1" dirty="0" err="1" smtClean="0"/>
              <a:t>Josif</a:t>
            </a:r>
            <a:r>
              <a:rPr lang="en-US" dirty="0" smtClean="0"/>
              <a:t> </a:t>
            </a:r>
            <a:r>
              <a:rPr lang="en-US" b="1" dirty="0" err="1" smtClean="0"/>
              <a:t>Pančić</a:t>
            </a:r>
            <a:r>
              <a:rPr lang="en-US" dirty="0" smtClean="0"/>
              <a:t> (</a:t>
            </a:r>
            <a:r>
              <a:rPr lang="en-US" dirty="0" err="1" smtClean="0"/>
              <a:t>Ugrini</a:t>
            </a:r>
            <a:r>
              <a:rPr lang="en-US" dirty="0" smtClean="0"/>
              <a:t> near </a:t>
            </a:r>
            <a:r>
              <a:rPr lang="en-US" dirty="0" err="1" smtClean="0"/>
              <a:t>Bribir</a:t>
            </a:r>
            <a:r>
              <a:rPr lang="en-US" dirty="0" smtClean="0"/>
              <a:t>, April 17, 1814 - Belgrade, February 25, 1888) was a Serbian physician, botanist, university professor and academician. </a:t>
            </a:r>
            <a:r>
              <a:rPr lang="en-US" dirty="0" err="1" smtClean="0"/>
              <a:t>Pančić</a:t>
            </a:r>
            <a:r>
              <a:rPr lang="en-US" dirty="0" smtClean="0"/>
              <a:t> was the first president of the Serbian Royal Academy.</a:t>
            </a:r>
            <a:endParaRPr lang="sr-Latn-RS" dirty="0" smtClean="0"/>
          </a:p>
          <a:p>
            <a:pPr algn="just"/>
            <a:r>
              <a:rPr lang="en-US" dirty="0" smtClean="0"/>
              <a:t>He discovered a new species of conifer, which was named </a:t>
            </a:r>
            <a:r>
              <a:rPr lang="en-US" dirty="0" err="1" smtClean="0"/>
              <a:t>Pančić's</a:t>
            </a:r>
            <a:r>
              <a:rPr lang="en-US" dirty="0" smtClean="0"/>
              <a:t> spruce after him,</a:t>
            </a:r>
            <a:r>
              <a:rPr lang="sr-Latn-RS" dirty="0" smtClean="0"/>
              <a:t> </a:t>
            </a:r>
            <a:r>
              <a:rPr lang="en-US" dirty="0" smtClean="0"/>
              <a:t>and the highest peak of </a:t>
            </a:r>
            <a:r>
              <a:rPr lang="en-US" dirty="0" err="1" smtClean="0"/>
              <a:t>Kopaonik</a:t>
            </a:r>
            <a:r>
              <a:rPr lang="en-US" dirty="0" smtClean="0"/>
              <a:t> (</a:t>
            </a:r>
            <a:r>
              <a:rPr lang="en-US" dirty="0" err="1" smtClean="0"/>
              <a:t>Pancić's</a:t>
            </a:r>
            <a:r>
              <a:rPr lang="en-US" dirty="0" smtClean="0"/>
              <a:t> </a:t>
            </a:r>
            <a:r>
              <a:rPr lang="en-US" dirty="0" err="1" smtClean="0"/>
              <a:t>vrh</a:t>
            </a:r>
            <a:r>
              <a:rPr lang="en-US" dirty="0" smtClean="0"/>
              <a:t>), on which there is a mausoleum with his remains, was named after him. According to his own words, he dedicated his rich herbarium, which he enriched throughout his life, to Serbia from its inception.</a:t>
            </a:r>
            <a:endParaRPr lang="en-US" dirty="0"/>
          </a:p>
        </p:txBody>
      </p:sp>
      <p:pic>
        <p:nvPicPr>
          <p:cNvPr id="6" name="Picture 5" descr="https://upload.wikimedia.org/wikipedia/commons/thumb/3/3c/Panc.JPG/220px-Panc.JPG"/>
          <p:cNvPicPr/>
          <p:nvPr/>
        </p:nvPicPr>
        <p:blipFill>
          <a:blip r:embed="rId2">
            <a:extLst>
              <a:ext uri="{28A0092B-C50C-407E-A947-70E740481C1C}">
                <a14:useLocalDpi xmlns:a14="http://schemas.microsoft.com/office/drawing/2010/main" val="0"/>
              </a:ext>
            </a:extLst>
          </a:blip>
          <a:srcRect/>
          <a:stretch>
            <a:fillRect/>
          </a:stretch>
        </p:blipFill>
        <p:spPr bwMode="auto">
          <a:xfrm>
            <a:off x="9457400" y="169818"/>
            <a:ext cx="2095500" cy="2368677"/>
          </a:xfrm>
          <a:prstGeom prst="rect">
            <a:avLst/>
          </a:prstGeom>
          <a:noFill/>
          <a:ln>
            <a:noFill/>
          </a:ln>
        </p:spPr>
      </p:pic>
    </p:spTree>
    <p:extLst>
      <p:ext uri="{BB962C8B-B14F-4D97-AF65-F5344CB8AC3E}">
        <p14:creationId xmlns:p14="http://schemas.microsoft.com/office/powerpoint/2010/main" val="37894823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19281"/>
            <a:ext cx="10128502" cy="1303867"/>
          </a:xfrm>
        </p:spPr>
        <p:txBody>
          <a:bodyPr>
            <a:normAutofit/>
          </a:bodyPr>
          <a:lstStyle/>
          <a:p>
            <a:r>
              <a:rPr lang="en-US" dirty="0" smtClean="0"/>
              <a:t>Famous doctors as members of SMA</a:t>
            </a:r>
            <a:endParaRPr lang="en-US" dirty="0"/>
          </a:p>
        </p:txBody>
      </p:sp>
      <p:sp>
        <p:nvSpPr>
          <p:cNvPr id="3" name="Content Placeholder 2"/>
          <p:cNvSpPr>
            <a:spLocks noGrp="1"/>
          </p:cNvSpPr>
          <p:nvPr>
            <p:ph idx="1"/>
          </p:nvPr>
        </p:nvSpPr>
        <p:spPr/>
        <p:txBody>
          <a:bodyPr>
            <a:normAutofit/>
          </a:bodyPr>
          <a:lstStyle/>
          <a:p>
            <a:pPr algn="just"/>
            <a:r>
              <a:rPr lang="en-US" b="1" dirty="0" err="1" smtClean="0"/>
              <a:t>Mladen</a:t>
            </a:r>
            <a:r>
              <a:rPr lang="en-US" b="1" dirty="0" smtClean="0"/>
              <a:t> </a:t>
            </a:r>
            <a:r>
              <a:rPr lang="en-US" b="1" dirty="0" err="1" smtClean="0"/>
              <a:t>Janković</a:t>
            </a:r>
            <a:r>
              <a:rPr lang="en-US" b="1" dirty="0" smtClean="0"/>
              <a:t> </a:t>
            </a:r>
            <a:r>
              <a:rPr lang="en-US" dirty="0" smtClean="0"/>
              <a:t>(</a:t>
            </a:r>
            <a:r>
              <a:rPr lang="en-US" dirty="0" err="1" smtClean="0"/>
              <a:t>Kanjiža</a:t>
            </a:r>
            <a:r>
              <a:rPr lang="en-US" dirty="0" smtClean="0"/>
              <a:t>, 1831 — 1885, Belgrade) was a Serbian native of </a:t>
            </a:r>
            <a:r>
              <a:rPr lang="en-US" dirty="0" err="1" smtClean="0"/>
              <a:t>Preča</a:t>
            </a:r>
            <a:r>
              <a:rPr lang="en-US" dirty="0" smtClean="0"/>
              <a:t>, a doctor, who after moving to the Principality of Serbia, from 1856 to 1865 was the district physicist in </a:t>
            </a:r>
            <a:r>
              <a:rPr lang="en-US" dirty="0" err="1" smtClean="0"/>
              <a:t>Kruševac</a:t>
            </a:r>
            <a:r>
              <a:rPr lang="en-US" dirty="0" smtClean="0"/>
              <a:t>, </a:t>
            </a:r>
            <a:r>
              <a:rPr lang="en-US" dirty="0" err="1" smtClean="0"/>
              <a:t>Jagodina</a:t>
            </a:r>
            <a:r>
              <a:rPr lang="en-US" dirty="0" smtClean="0"/>
              <a:t>, </a:t>
            </a:r>
            <a:r>
              <a:rPr lang="en-US" dirty="0" err="1" smtClean="0"/>
              <a:t>Kragujevac</a:t>
            </a:r>
            <a:r>
              <a:rPr lang="en-US" dirty="0" smtClean="0"/>
              <a:t>, and from 1865 the physicist of the city administration Belgrade and the director of the Home for the Mindful </a:t>
            </a:r>
            <a:r>
              <a:rPr lang="en-US" dirty="0" err="1" smtClean="0"/>
              <a:t>Sišavše</a:t>
            </a:r>
            <a:r>
              <a:rPr lang="en-US" dirty="0" smtClean="0"/>
              <a:t>, in which he organized the work according to modern European standards. He was a participant in the Second Serbian-Turkish War, one of the founders and for many years (1873 - 1884) the president of the Serbian Medical Society.</a:t>
            </a:r>
            <a:endParaRPr lang="en-US" dirty="0"/>
          </a:p>
        </p:txBody>
      </p:sp>
      <p:pic>
        <p:nvPicPr>
          <p:cNvPr id="5" name="Picture 4" descr="https://upload.wikimedia.org/wikipedia/commons/thumb/b/b5/Mladen_Jankovi%C4%87.jpg/220px-Mladen_Jankovi%C4%87.jpg"/>
          <p:cNvPicPr/>
          <p:nvPr/>
        </p:nvPicPr>
        <p:blipFill>
          <a:blip r:embed="rId2">
            <a:extLst>
              <a:ext uri="{28A0092B-C50C-407E-A947-70E740481C1C}">
                <a14:useLocalDpi xmlns:a14="http://schemas.microsoft.com/office/drawing/2010/main" val="0"/>
              </a:ext>
            </a:extLst>
          </a:blip>
          <a:srcRect/>
          <a:stretch>
            <a:fillRect/>
          </a:stretch>
        </p:blipFill>
        <p:spPr bwMode="auto">
          <a:xfrm>
            <a:off x="9263199" y="313508"/>
            <a:ext cx="2095500" cy="2184654"/>
          </a:xfrm>
          <a:prstGeom prst="rect">
            <a:avLst/>
          </a:prstGeom>
          <a:noFill/>
          <a:ln>
            <a:noFill/>
          </a:ln>
        </p:spPr>
      </p:pic>
    </p:spTree>
    <p:extLst>
      <p:ext uri="{BB962C8B-B14F-4D97-AF65-F5344CB8AC3E}">
        <p14:creationId xmlns:p14="http://schemas.microsoft.com/office/powerpoint/2010/main" val="1238880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algn="ctr">
              <a:lnSpc>
                <a:spcPct val="90000"/>
              </a:lnSpc>
              <a:buNone/>
            </a:pPr>
            <a:r>
              <a:rPr lang="en-US" dirty="0" smtClean="0">
                <a:latin typeface="Times New Roman" panose="02020603050405020304" pitchFamily="18" charset="0"/>
                <a:cs typeface="Times New Roman" panose="02020603050405020304" pitchFamily="18" charset="0"/>
              </a:rPr>
              <a:t>THANK YOU FOR YOUR ATTENTION!</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5077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938784"/>
            <a:ext cx="9601196" cy="4937084"/>
          </a:xfrm>
        </p:spPr>
        <p:txBody>
          <a:bodyPr>
            <a:normAutofit fontScale="92500" lnSpcReduction="10000"/>
          </a:bodyPr>
          <a:lstStyle/>
          <a:p>
            <a:pPr algn="just"/>
            <a:r>
              <a:rPr lang="en-US" dirty="0" smtClean="0"/>
              <a:t>This is how in his memories, seven years later, Dr. V. </a:t>
            </a:r>
            <a:r>
              <a:rPr lang="en-US" dirty="0" err="1" smtClean="0"/>
              <a:t>Đorđević</a:t>
            </a:r>
            <a:r>
              <a:rPr lang="en-US" dirty="0" smtClean="0"/>
              <a:t> describes the origin of the Serbian Medical Society (SLD):</a:t>
            </a:r>
          </a:p>
          <a:p>
            <a:pPr algn="just"/>
            <a:r>
              <a:rPr lang="en-US" dirty="0" smtClean="0"/>
              <a:t>"In the beginning of 1872, when I started the idea of founding the Serbian Medical Society in Belgrade, and when I communicated it to the late Dr. </a:t>
            </a:r>
            <a:r>
              <a:rPr lang="en-US" dirty="0" err="1" smtClean="0"/>
              <a:t>Petar</a:t>
            </a:r>
            <a:r>
              <a:rPr lang="en-US" dirty="0" smtClean="0"/>
              <a:t> </a:t>
            </a:r>
            <a:r>
              <a:rPr lang="en-US" dirty="0" err="1" smtClean="0"/>
              <a:t>Ostojić</a:t>
            </a:r>
            <a:r>
              <a:rPr lang="en-US" dirty="0" smtClean="0"/>
              <a:t>, he immediately agreed. But we both had to admit that the thought would not be easily realized. And we knew that certain colleagues, far before us, tried several times to establish such an association and always without success. But that could not discourage us, young and enthusiastic as we were. Having obtained the consent of another colleague, the late Dr. Sava </a:t>
            </a:r>
            <a:r>
              <a:rPr lang="en-US" dirty="0" err="1" smtClean="0"/>
              <a:t>Petrović</a:t>
            </a:r>
            <a:r>
              <a:rPr lang="en-US" dirty="0" smtClean="0"/>
              <a:t>, do not be surprised that I point out that he is from Serbia, because there were so few Serbian doctors that they could be counted on the fingers, and surrounded by our teacher and Nestor of the Serbian </a:t>
            </a:r>
            <a:r>
              <a:rPr lang="en-US" dirty="0" err="1" smtClean="0"/>
              <a:t>Jestrastvenica</a:t>
            </a:r>
            <a:r>
              <a:rPr lang="en-US" dirty="0" smtClean="0"/>
              <a:t> Dr. </a:t>
            </a:r>
            <a:r>
              <a:rPr lang="en-US" dirty="0" err="1" smtClean="0"/>
              <a:t>Josip</a:t>
            </a:r>
            <a:r>
              <a:rPr lang="en-US" dirty="0" smtClean="0"/>
              <a:t> </a:t>
            </a:r>
            <a:r>
              <a:rPr lang="en-US" dirty="0" err="1" smtClean="0"/>
              <a:t>Pančić</a:t>
            </a:r>
            <a:r>
              <a:rPr lang="en-US" dirty="0" smtClean="0"/>
              <a:t>, we did not stop agitating for the establishment of SLD until we failed. And so on April 22. In 1872, we gathered five Serbs, three Czechs, two Poles, three Germans and one Greek and one Slovak each, we debated whether we could establish the Serbian Medical Association...«.</a:t>
            </a:r>
            <a:endParaRPr lang="en-US" dirty="0"/>
          </a:p>
        </p:txBody>
      </p:sp>
    </p:spTree>
    <p:extLst>
      <p:ext uri="{BB962C8B-B14F-4D97-AF65-F5344CB8AC3E}">
        <p14:creationId xmlns:p14="http://schemas.microsoft.com/office/powerpoint/2010/main" val="1398519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smtClean="0"/>
              <a:t>At the 47th Annual General Meeting held in 1926, the SMA adopted the proposal of Dr. Ana </a:t>
            </a:r>
            <a:r>
              <a:rPr lang="en-US" dirty="0" err="1" smtClean="0"/>
              <a:t>Brkić</a:t>
            </a:r>
            <a:r>
              <a:rPr lang="en-US" dirty="0" smtClean="0"/>
              <a:t> </a:t>
            </a:r>
            <a:r>
              <a:rPr lang="en-US" dirty="0" err="1" smtClean="0"/>
              <a:t>Milijanović</a:t>
            </a:r>
            <a:r>
              <a:rPr lang="en-US" dirty="0" smtClean="0"/>
              <a:t> that in the future there should be one woman doctor in the Management Board.</a:t>
            </a:r>
          </a:p>
          <a:p>
            <a:pPr algn="just"/>
            <a:r>
              <a:rPr lang="en-US" dirty="0" smtClean="0">
                <a:solidFill>
                  <a:schemeClr val="tx1"/>
                </a:solidFill>
              </a:rPr>
              <a:t>The existence and work of the Serbian Medical Association, and the doctors gathered around it, is linked to the appearance of several important medical and social institutions in Serbia: the establishment of the Serbian Red Cross Society (1876), the Main Medical Council (to which the Association appointed six members), the Faculty of Medicine in Belgrade from 1914 to 1920.</a:t>
            </a:r>
            <a:endParaRPr lang="en-US" dirty="0">
              <a:solidFill>
                <a:schemeClr val="tx1"/>
              </a:solidFill>
            </a:endParaRPr>
          </a:p>
        </p:txBody>
      </p:sp>
    </p:spTree>
    <p:extLst>
      <p:ext uri="{BB962C8B-B14F-4D97-AF65-F5344CB8AC3E}">
        <p14:creationId xmlns:p14="http://schemas.microsoft.com/office/powerpoint/2010/main" val="1301856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solidFill>
                  <a:schemeClr val="tx1"/>
                </a:solidFill>
              </a:rPr>
              <a:t>In 1932, the Society began to celebrate May 6 - St. George's Day, as a celebration of the SLD.</a:t>
            </a:r>
          </a:p>
          <a:p>
            <a:pPr algn="just"/>
            <a:r>
              <a:rPr lang="en-US" dirty="0" smtClean="0">
                <a:solidFill>
                  <a:schemeClr val="tx1"/>
                </a:solidFill>
              </a:rPr>
              <a:t>Of special importance for the history of Serbian healthcare is the active participation of the Serbian Medical Association in the creation of Serbian healthcare legislation until 1941.</a:t>
            </a:r>
            <a:endParaRPr lang="en-US" dirty="0">
              <a:solidFill>
                <a:schemeClr val="tx1"/>
              </a:solidFill>
            </a:endParaRPr>
          </a:p>
        </p:txBody>
      </p:sp>
    </p:spTree>
    <p:extLst>
      <p:ext uri="{BB962C8B-B14F-4D97-AF65-F5344CB8AC3E}">
        <p14:creationId xmlns:p14="http://schemas.microsoft.com/office/powerpoint/2010/main" val="1099437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1"/>
                </a:solidFill>
              </a:rPr>
              <a:t>After the April War, the Society did not work, but its members responded to their war duties and participated in caring for the injured in the bombed cities, and treated the population in the occupied country and the wounded at the front. During the Second World War, around seven hundred Serbian doctors lost their lives.</a:t>
            </a:r>
            <a:endParaRPr lang="en-US" dirty="0">
              <a:solidFill>
                <a:schemeClr val="tx1"/>
              </a:solidFill>
            </a:endParaRPr>
          </a:p>
        </p:txBody>
      </p:sp>
    </p:spTree>
    <p:extLst>
      <p:ext uri="{BB962C8B-B14F-4D97-AF65-F5344CB8AC3E}">
        <p14:creationId xmlns:p14="http://schemas.microsoft.com/office/powerpoint/2010/main" val="3480723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solidFill>
                  <a:schemeClr val="tx1"/>
                </a:solidFill>
              </a:rPr>
              <a:t>After the end of the Second World War, the Serbian Medical Association resumed its work in the spring of 1946. At the founding Assembly held in April 1946, new Rules on the work of the SMS were adopted and a new Management was elected, headed by the president Prof. </a:t>
            </a:r>
            <a:r>
              <a:rPr lang="en-US" dirty="0" err="1" smtClean="0">
                <a:solidFill>
                  <a:schemeClr val="tx1"/>
                </a:solidFill>
              </a:rPr>
              <a:t>Kosta</a:t>
            </a:r>
            <a:r>
              <a:rPr lang="en-US" dirty="0" smtClean="0">
                <a:solidFill>
                  <a:schemeClr val="tx1"/>
                </a:solidFill>
              </a:rPr>
              <a:t> </a:t>
            </a:r>
            <a:r>
              <a:rPr lang="en-US" dirty="0" err="1" smtClean="0">
                <a:solidFill>
                  <a:schemeClr val="tx1"/>
                </a:solidFill>
              </a:rPr>
              <a:t>Todorović</a:t>
            </a:r>
            <a:r>
              <a:rPr lang="en-US" dirty="0" smtClean="0">
                <a:solidFill>
                  <a:schemeClr val="tx1"/>
                </a:solidFill>
              </a:rPr>
              <a:t>, PhD.</a:t>
            </a:r>
            <a:endParaRPr lang="en-US" dirty="0">
              <a:solidFill>
                <a:schemeClr val="tx1"/>
              </a:solidFill>
            </a:endParaRPr>
          </a:p>
        </p:txBody>
      </p:sp>
    </p:spTree>
    <p:extLst>
      <p:ext uri="{BB962C8B-B14F-4D97-AF65-F5344CB8AC3E}">
        <p14:creationId xmlns:p14="http://schemas.microsoft.com/office/powerpoint/2010/main" val="1544006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vi-VN" dirty="0" smtClean="0">
                <a:solidFill>
                  <a:schemeClr val="tx1"/>
                </a:solidFill>
              </a:rPr>
              <a:t>The founders of the Serbian Medical Society were: Aćim Medović, Jovan Mašin, Đorđe Klinkovski, Jovan Valenta, Panayot Papakostopoulos, Josif Holec, Bernhard Bril, Sava Petrović, Julius Lenk, Marko Polak, Vladan Đorđević, Petar Ostojić and dentist Ilija Ranimir</a:t>
            </a:r>
            <a:r>
              <a:rPr lang="en-US" dirty="0" smtClean="0">
                <a:solidFill>
                  <a:schemeClr val="tx1"/>
                </a:solidFill>
              </a:rPr>
              <a:t>, </a:t>
            </a:r>
            <a:r>
              <a:rPr lang="vi-VN" dirty="0" smtClean="0">
                <a:solidFill>
                  <a:schemeClr val="tx1"/>
                </a:solidFill>
              </a:rPr>
              <a:t>Josif Pančić and Mladen Janković</a:t>
            </a:r>
            <a:r>
              <a:rPr lang="en-US" dirty="0">
                <a:solidFill>
                  <a:schemeClr val="tx1"/>
                </a:solidFill>
              </a:rPr>
              <a:t>.</a:t>
            </a:r>
          </a:p>
        </p:txBody>
      </p:sp>
    </p:spTree>
    <p:extLst>
      <p:ext uri="{BB962C8B-B14F-4D97-AF65-F5344CB8AC3E}">
        <p14:creationId xmlns:p14="http://schemas.microsoft.com/office/powerpoint/2010/main" val="70075488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298</TotalTime>
  <Words>2999</Words>
  <Application>Microsoft Office PowerPoint</Application>
  <PresentationFormat>Custom</PresentationFormat>
  <Paragraphs>75</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Organic</vt:lpstr>
      <vt:lpstr>ESTABLISHMENT OF THE SERBIAN MEDICAL ASSOCIATION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founders of the Serbian Medical Society at the first meeting of the society on June 22, 1872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Serbian archive for all medicine</vt:lpstr>
      <vt:lpstr>Society of Doctors of Vojvodina</vt:lpstr>
      <vt:lpstr>Society of Doctors of Kosovo and Metohija</vt:lpstr>
      <vt:lpstr>Museum of the Society</vt:lpstr>
      <vt:lpstr>SMA Museum</vt:lpstr>
      <vt:lpstr>Members of the Serbian Medical Association at the celebration of the 25th anniversary of its establishment</vt:lpstr>
      <vt:lpstr>Members of the Serbian Medical Society - participants of the first meeting after the end of the First World War</vt:lpstr>
      <vt:lpstr>Celebration of the 50th anniversary of the Serbian Medical Society</vt:lpstr>
      <vt:lpstr>Home of the Serbian Medical Society</vt:lpstr>
      <vt:lpstr>Famous doctors as presidents of SMA</vt:lpstr>
      <vt:lpstr>Famous doctors as presidents of SMA</vt:lpstr>
      <vt:lpstr>Famous doctors as presidents of SMA</vt:lpstr>
      <vt:lpstr>Famous doctors as presidents of SMA</vt:lpstr>
      <vt:lpstr>Famous doctors as presidents of SMA</vt:lpstr>
      <vt:lpstr>Famous doctors as members of SLD</vt:lpstr>
      <vt:lpstr>Famous doctors as members of SMA</vt:lpstr>
      <vt:lpstr>Famous doctors as members of SMA</vt:lpstr>
      <vt:lpstr>Famous doctors as members of SMA</vt:lpstr>
      <vt:lpstr>Famous doctors as members of SMA</vt:lpstr>
      <vt:lpstr>Famous doctors as members of SMA</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user</cp:lastModifiedBy>
  <cp:revision>41</cp:revision>
  <dcterms:created xsi:type="dcterms:W3CDTF">2023-09-13T10:25:46Z</dcterms:created>
  <dcterms:modified xsi:type="dcterms:W3CDTF">2024-01-31T20:18:13Z</dcterms:modified>
</cp:coreProperties>
</file>